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8" r:id="rId4"/>
    <p:sldId id="269" r:id="rId5"/>
    <p:sldId id="270" r:id="rId6"/>
    <p:sldId id="261" r:id="rId7"/>
    <p:sldId id="267" r:id="rId8"/>
    <p:sldId id="271" r:id="rId9"/>
    <p:sldId id="272" r:id="rId10"/>
    <p:sldId id="273" r:id="rId11"/>
  </p:sldIdLst>
  <p:sldSz cx="12192000" cy="6858000"/>
  <p:notesSz cx="12192000" cy="6858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2EA5CA-3F67-42E8-A53D-5B3CCFB57690}" v="6" dt="2025-10-13T15:54:37.91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7"/>
    <p:restoredTop sz="94681"/>
  </p:normalViewPr>
  <p:slideViewPr>
    <p:cSldViewPr>
      <p:cViewPr varScale="1">
        <p:scale>
          <a:sx n="61" d="100"/>
          <a:sy n="61" d="100"/>
        </p:scale>
        <p:origin x="99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jandra Alfaro" userId="8850e100-268e-4759-ac1f-c9ad1a263048" providerId="ADAL" clId="{7FD0288E-C6E9-41C1-80B3-724DC4F0D09A}"/>
    <pc:docChg chg="custSel modSld">
      <pc:chgData name="Alejandra Alfaro" userId="8850e100-268e-4759-ac1f-c9ad1a263048" providerId="ADAL" clId="{7FD0288E-C6E9-41C1-80B3-724DC4F0D09A}" dt="2025-10-13T16:04:03.270" v="65" actId="14100"/>
      <pc:docMkLst>
        <pc:docMk/>
      </pc:docMkLst>
      <pc:sldChg chg="addSp delSp modSp mod">
        <pc:chgData name="Alejandra Alfaro" userId="8850e100-268e-4759-ac1f-c9ad1a263048" providerId="ADAL" clId="{7FD0288E-C6E9-41C1-80B3-724DC4F0D09A}" dt="2025-10-13T16:03:46.540" v="63" actId="14100"/>
        <pc:sldMkLst>
          <pc:docMk/>
          <pc:sldMk cId="4159559453" sldId="266"/>
        </pc:sldMkLst>
        <pc:spChg chg="mod">
          <ac:chgData name="Alejandra Alfaro" userId="8850e100-268e-4759-ac1f-c9ad1a263048" providerId="ADAL" clId="{7FD0288E-C6E9-41C1-80B3-724DC4F0D09A}" dt="2025-10-13T16:03:02.373" v="55" actId="1076"/>
          <ac:spMkLst>
            <pc:docMk/>
            <pc:sldMk cId="4159559453" sldId="266"/>
            <ac:spMk id="2" creationId="{9DC8E379-A569-4671-A4F7-E4610E422E47}"/>
          </ac:spMkLst>
        </pc:spChg>
        <pc:graphicFrameChg chg="add del mod">
          <ac:chgData name="Alejandra Alfaro" userId="8850e100-268e-4759-ac1f-c9ad1a263048" providerId="ADAL" clId="{7FD0288E-C6E9-41C1-80B3-724DC4F0D09A}" dt="2025-10-13T15:53:20.905" v="6" actId="478"/>
          <ac:graphicFrameMkLst>
            <pc:docMk/>
            <pc:sldMk cId="4159559453" sldId="266"/>
            <ac:graphicFrameMk id="3" creationId="{C13BCCC2-381E-4426-A515-21A9E1557B22}"/>
          </ac:graphicFrameMkLst>
        </pc:graphicFrameChg>
        <pc:graphicFrameChg chg="mod">
          <ac:chgData name="Alejandra Alfaro" userId="8850e100-268e-4759-ac1f-c9ad1a263048" providerId="ADAL" clId="{7FD0288E-C6E9-41C1-80B3-724DC4F0D09A}" dt="2025-10-13T16:03:46.540" v="63" actId="14100"/>
          <ac:graphicFrameMkLst>
            <pc:docMk/>
            <pc:sldMk cId="4159559453" sldId="266"/>
            <ac:graphicFrameMk id="7" creationId="{C13BCCC2-381E-4426-A515-21A9E1557B22}"/>
          </ac:graphicFrameMkLst>
        </pc:graphicFrameChg>
      </pc:sldChg>
      <pc:sldChg chg="modSp mod">
        <pc:chgData name="Alejandra Alfaro" userId="8850e100-268e-4759-ac1f-c9ad1a263048" providerId="ADAL" clId="{7FD0288E-C6E9-41C1-80B3-724DC4F0D09A}" dt="2025-10-13T16:03:17.480" v="59" actId="1076"/>
        <pc:sldMkLst>
          <pc:docMk/>
          <pc:sldMk cId="2057872494" sldId="267"/>
        </pc:sldMkLst>
        <pc:spChg chg="mod">
          <ac:chgData name="Alejandra Alfaro" userId="8850e100-268e-4759-ac1f-c9ad1a263048" providerId="ADAL" clId="{7FD0288E-C6E9-41C1-80B3-724DC4F0D09A}" dt="2025-10-13T16:03:17.480" v="59" actId="1076"/>
          <ac:spMkLst>
            <pc:docMk/>
            <pc:sldMk cId="2057872494" sldId="267"/>
            <ac:spMk id="5" creationId="{D7544485-89DE-4769-87E0-8EE391D28A97}"/>
          </ac:spMkLst>
        </pc:spChg>
        <pc:graphicFrameChg chg="mod">
          <ac:chgData name="Alejandra Alfaro" userId="8850e100-268e-4759-ac1f-c9ad1a263048" providerId="ADAL" clId="{7FD0288E-C6E9-41C1-80B3-724DC4F0D09A}" dt="2025-10-13T16:02:03.062" v="41" actId="14100"/>
          <ac:graphicFrameMkLst>
            <pc:docMk/>
            <pc:sldMk cId="2057872494" sldId="267"/>
            <ac:graphicFrameMk id="7" creationId="{371EF8D8-FF7F-4BFA-A0AC-A7BED85261E7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6:03:05.510" v="56" actId="1076"/>
        <pc:sldMkLst>
          <pc:docMk/>
          <pc:sldMk cId="1169315408" sldId="268"/>
        </pc:sldMkLst>
        <pc:spChg chg="mod">
          <ac:chgData name="Alejandra Alfaro" userId="8850e100-268e-4759-ac1f-c9ad1a263048" providerId="ADAL" clId="{7FD0288E-C6E9-41C1-80B3-724DC4F0D09A}" dt="2025-10-13T16:03:05.510" v="56" actId="1076"/>
          <ac:spMkLst>
            <pc:docMk/>
            <pc:sldMk cId="1169315408" sldId="268"/>
            <ac:spMk id="6" creationId="{430C43A9-74B3-4316-B893-BDD6DD9864F3}"/>
          </ac:spMkLst>
        </pc:spChg>
        <pc:graphicFrameChg chg="add del mod">
          <ac:chgData name="Alejandra Alfaro" userId="8850e100-268e-4759-ac1f-c9ad1a263048" providerId="ADAL" clId="{7FD0288E-C6E9-41C1-80B3-724DC4F0D09A}" dt="2025-10-13T15:53:36.560" v="9" actId="478"/>
          <ac:graphicFrameMkLst>
            <pc:docMk/>
            <pc:sldMk cId="1169315408" sldId="268"/>
            <ac:graphicFrameMk id="2" creationId="{F73A0CB1-32B1-446F-985D-05F4F4CF8078}"/>
          </ac:graphicFrameMkLst>
        </pc:graphicFrameChg>
        <pc:graphicFrameChg chg="mod">
          <ac:chgData name="Alejandra Alfaro" userId="8850e100-268e-4759-ac1f-c9ad1a263048" providerId="ADAL" clId="{7FD0288E-C6E9-41C1-80B3-724DC4F0D09A}" dt="2025-10-13T16:01:26.483" v="34" actId="14100"/>
          <ac:graphicFrameMkLst>
            <pc:docMk/>
            <pc:sldMk cId="1169315408" sldId="268"/>
            <ac:graphicFrameMk id="7" creationId="{F73A0CB1-32B1-446F-985D-05F4F4CF8078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6:03:08.344" v="57" actId="1076"/>
        <pc:sldMkLst>
          <pc:docMk/>
          <pc:sldMk cId="3576882942" sldId="269"/>
        </pc:sldMkLst>
        <pc:spChg chg="mod">
          <ac:chgData name="Alejandra Alfaro" userId="8850e100-268e-4759-ac1f-c9ad1a263048" providerId="ADAL" clId="{7FD0288E-C6E9-41C1-80B3-724DC4F0D09A}" dt="2025-10-13T16:03:08.344" v="57" actId="1076"/>
          <ac:spMkLst>
            <pc:docMk/>
            <pc:sldMk cId="3576882942" sldId="269"/>
            <ac:spMk id="6" creationId="{FA76B63E-AF1F-4A1B-9F8F-AD2CFD687FFB}"/>
          </ac:spMkLst>
        </pc:spChg>
        <pc:graphicFrameChg chg="add del mod">
          <ac:chgData name="Alejandra Alfaro" userId="8850e100-268e-4759-ac1f-c9ad1a263048" providerId="ADAL" clId="{7FD0288E-C6E9-41C1-80B3-724DC4F0D09A}" dt="2025-10-13T15:54:36.135" v="17" actId="21"/>
          <ac:graphicFrameMkLst>
            <pc:docMk/>
            <pc:sldMk cId="3576882942" sldId="269"/>
            <ac:graphicFrameMk id="2" creationId="{9BC7A917-3CB2-48CD-83D8-5233AA68C1D3}"/>
          </ac:graphicFrameMkLst>
        </pc:graphicFrameChg>
        <pc:graphicFrameChg chg="mod">
          <ac:chgData name="Alejandra Alfaro" userId="8850e100-268e-4759-ac1f-c9ad1a263048" providerId="ADAL" clId="{7FD0288E-C6E9-41C1-80B3-724DC4F0D09A}" dt="2025-10-13T16:01:36.945" v="35" actId="14100"/>
          <ac:graphicFrameMkLst>
            <pc:docMk/>
            <pc:sldMk cId="3576882942" sldId="269"/>
            <ac:graphicFrameMk id="7" creationId="{1C2E0C89-B04B-498C-8504-9AE99FC57CC9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6:03:53.955" v="64" actId="14100"/>
        <pc:sldMkLst>
          <pc:docMk/>
          <pc:sldMk cId="1116944975" sldId="270"/>
        </pc:sldMkLst>
        <pc:spChg chg="mod">
          <ac:chgData name="Alejandra Alfaro" userId="8850e100-268e-4759-ac1f-c9ad1a263048" providerId="ADAL" clId="{7FD0288E-C6E9-41C1-80B3-724DC4F0D09A}" dt="2025-10-13T16:03:11.719" v="58" actId="1076"/>
          <ac:spMkLst>
            <pc:docMk/>
            <pc:sldMk cId="1116944975" sldId="270"/>
            <ac:spMk id="5" creationId="{C8B2B030-B31D-47B4-B590-4C40D65349C6}"/>
          </ac:spMkLst>
        </pc:spChg>
        <pc:graphicFrameChg chg="add del mod">
          <ac:chgData name="Alejandra Alfaro" userId="8850e100-268e-4759-ac1f-c9ad1a263048" providerId="ADAL" clId="{7FD0288E-C6E9-41C1-80B3-724DC4F0D09A}" dt="2025-10-13T15:54:40.005" v="20" actId="478"/>
          <ac:graphicFrameMkLst>
            <pc:docMk/>
            <pc:sldMk cId="1116944975" sldId="270"/>
            <ac:graphicFrameMk id="2" creationId="{9BC7A917-3CB2-48CD-83D8-5233AA68C1D3}"/>
          </ac:graphicFrameMkLst>
        </pc:graphicFrameChg>
        <pc:graphicFrameChg chg="mod">
          <ac:chgData name="Alejandra Alfaro" userId="8850e100-268e-4759-ac1f-c9ad1a263048" providerId="ADAL" clId="{7FD0288E-C6E9-41C1-80B3-724DC4F0D09A}" dt="2025-10-13T16:03:53.955" v="64" actId="14100"/>
          <ac:graphicFrameMkLst>
            <pc:docMk/>
            <pc:sldMk cId="1116944975" sldId="270"/>
            <ac:graphicFrameMk id="7" creationId="{9BC7A917-3CB2-48CD-83D8-5233AA68C1D3}"/>
          </ac:graphicFrameMkLst>
        </pc:graphicFrameChg>
      </pc:sldChg>
      <pc:sldChg chg="modSp mod">
        <pc:chgData name="Alejandra Alfaro" userId="8850e100-268e-4759-ac1f-c9ad1a263048" providerId="ADAL" clId="{7FD0288E-C6E9-41C1-80B3-724DC4F0D09A}" dt="2025-10-13T16:03:21.173" v="60" actId="1076"/>
        <pc:sldMkLst>
          <pc:docMk/>
          <pc:sldMk cId="4085478855" sldId="271"/>
        </pc:sldMkLst>
        <pc:spChg chg="mod">
          <ac:chgData name="Alejandra Alfaro" userId="8850e100-268e-4759-ac1f-c9ad1a263048" providerId="ADAL" clId="{7FD0288E-C6E9-41C1-80B3-724DC4F0D09A}" dt="2025-10-13T16:03:21.173" v="60" actId="1076"/>
          <ac:spMkLst>
            <pc:docMk/>
            <pc:sldMk cId="4085478855" sldId="271"/>
            <ac:spMk id="5" creationId="{42DD4505-FAE6-4437-BD4E-B851671FBDB1}"/>
          </ac:spMkLst>
        </pc:spChg>
        <pc:graphicFrameChg chg="mod">
          <ac:chgData name="Alejandra Alfaro" userId="8850e100-268e-4759-ac1f-c9ad1a263048" providerId="ADAL" clId="{7FD0288E-C6E9-41C1-80B3-724DC4F0D09A}" dt="2025-10-13T16:02:20.200" v="45" actId="14100"/>
          <ac:graphicFrameMkLst>
            <pc:docMk/>
            <pc:sldMk cId="4085478855" sldId="271"/>
            <ac:graphicFrameMk id="7" creationId="{64526214-CAED-4C1E-9DA2-28E2326A0137}"/>
          </ac:graphicFrameMkLst>
        </pc:graphicFrameChg>
      </pc:sldChg>
      <pc:sldChg chg="modSp mod">
        <pc:chgData name="Alejandra Alfaro" userId="8850e100-268e-4759-ac1f-c9ad1a263048" providerId="ADAL" clId="{7FD0288E-C6E9-41C1-80B3-724DC4F0D09A}" dt="2025-10-13T16:04:03.270" v="65" actId="14100"/>
        <pc:sldMkLst>
          <pc:docMk/>
          <pc:sldMk cId="683402184" sldId="272"/>
        </pc:sldMkLst>
        <pc:spChg chg="mod">
          <ac:chgData name="Alejandra Alfaro" userId="8850e100-268e-4759-ac1f-c9ad1a263048" providerId="ADAL" clId="{7FD0288E-C6E9-41C1-80B3-724DC4F0D09A}" dt="2025-10-13T16:03:28.320" v="61" actId="1076"/>
          <ac:spMkLst>
            <pc:docMk/>
            <pc:sldMk cId="683402184" sldId="272"/>
            <ac:spMk id="5" creationId="{83A3CDB1-2704-45D8-8415-6138B67EA362}"/>
          </ac:spMkLst>
        </pc:spChg>
        <pc:graphicFrameChg chg="mod">
          <ac:chgData name="Alejandra Alfaro" userId="8850e100-268e-4759-ac1f-c9ad1a263048" providerId="ADAL" clId="{7FD0288E-C6E9-41C1-80B3-724DC4F0D09A}" dt="2025-10-13T16:04:03.270" v="65" actId="14100"/>
          <ac:graphicFrameMkLst>
            <pc:docMk/>
            <pc:sldMk cId="683402184" sldId="272"/>
            <ac:graphicFrameMk id="7" creationId="{07AB8CC3-A3E9-4EFD-82E1-25870CAEB1B3}"/>
          </ac:graphicFrameMkLst>
        </pc:graphicFrameChg>
      </pc:sldChg>
      <pc:sldChg chg="modSp mod">
        <pc:chgData name="Alejandra Alfaro" userId="8850e100-268e-4759-ac1f-c9ad1a263048" providerId="ADAL" clId="{7FD0288E-C6E9-41C1-80B3-724DC4F0D09A}" dt="2025-10-13T16:03:31.833" v="62" actId="1076"/>
        <pc:sldMkLst>
          <pc:docMk/>
          <pc:sldMk cId="1891933267" sldId="273"/>
        </pc:sldMkLst>
        <pc:spChg chg="mod">
          <ac:chgData name="Alejandra Alfaro" userId="8850e100-268e-4759-ac1f-c9ad1a263048" providerId="ADAL" clId="{7FD0288E-C6E9-41C1-80B3-724DC4F0D09A}" dt="2025-10-13T16:03:31.833" v="62" actId="1076"/>
          <ac:spMkLst>
            <pc:docMk/>
            <pc:sldMk cId="1891933267" sldId="273"/>
            <ac:spMk id="5" creationId="{8C1C133B-FC29-46D9-BC2E-851BA2EB9068}"/>
          </ac:spMkLst>
        </pc:spChg>
        <pc:graphicFrameChg chg="mod">
          <ac:chgData name="Alejandra Alfaro" userId="8850e100-268e-4759-ac1f-c9ad1a263048" providerId="ADAL" clId="{7FD0288E-C6E9-41C1-80B3-724DC4F0D09A}" dt="2025-10-13T16:02:55.329" v="54" actId="14100"/>
          <ac:graphicFrameMkLst>
            <pc:docMk/>
            <pc:sldMk cId="1891933267" sldId="273"/>
            <ac:graphicFrameMk id="7" creationId="{9882C6F4-4D2D-4FEF-B374-DBB199B468F5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gsfflores\Documents\18-%20reporte%20web\Septiembre%202024\Monitoreos%20Ruido%20AAPP%20(v2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gsfflores\Documents\18-%20reporte%20web\Septiembre%202024\Monitoreos%20Ruido%20AAPP%20(v2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gsfflores\Documents\18-%20reporte%20web\Septiembre%202024\Monitoreos%20Ruido%20AAPP%20(v2)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gsfflores\Documents\18-%20reporte%20web\Septiembre%202024\Monitoreos%20Ruido%20AAPP%20(v2)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gsfflores\Documents\18-%20reporte%20web\Septiembre%202024\Monitoreos%20Ruido%20AAPP%20(v2)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gsfflores\Documents\18-%20reporte%20web\Septiembre%202024\Monitoreos%20Ruido%20AAPP%20(v2)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gsfflores\Documents\18-%20reporte%20web\Septiembre%202024\Monitoreos%20Ruido%20AAPP%20(v2)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gsfflores\Documents\18-%20reporte%20web\Septiembre%202024\Monitoreos%20Ruido%20AAPP%20(v2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75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Histograma Ruido Chillepin Día Habil - Diurno</a:t>
            </a:r>
          </a:p>
        </c:rich>
      </c:tx>
      <c:layout>
        <c:manualLayout>
          <c:xMode val="edge"/>
          <c:yMode val="edge"/>
          <c:x val="0.34485346832677327"/>
          <c:y val="3.595071508343648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306793457100585"/>
          <c:y val="0.16069037988167384"/>
          <c:w val="0.86911142886846382"/>
          <c:h val="0.46770961322142424"/>
        </c:manualLayout>
      </c:layout>
      <c:lineChart>
        <c:grouping val="standard"/>
        <c:varyColors val="0"/>
        <c:ser>
          <c:idx val="2"/>
          <c:order val="1"/>
          <c:tx>
            <c:strRef>
              <c:f>CHILLEPIN!$I$6</c:f>
              <c:strCache>
                <c:ptCount val="1"/>
                <c:pt idx="0">
                  <c:v>Normativa DS Nº 38   Horario Diurno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marker>
            <c:symbol val="none"/>
          </c:marker>
          <c:cat>
            <c:strRef>
              <c:f>CHILLEPIN!$A$7:$A$47</c:f>
              <c:strCache>
                <c:ptCount val="19"/>
                <c:pt idx="0">
                  <c:v>1er Sem 2016</c:v>
                </c:pt>
                <c:pt idx="1">
                  <c:v>2do Sem 2016</c:v>
                </c:pt>
                <c:pt idx="2">
                  <c:v>1er Sem 2017</c:v>
                </c:pt>
                <c:pt idx="3">
                  <c:v>2do Sem 2017</c:v>
                </c:pt>
                <c:pt idx="4">
                  <c:v>1er Sem 2018</c:v>
                </c:pt>
                <c:pt idx="5">
                  <c:v>2er Sem 2018</c:v>
                </c:pt>
                <c:pt idx="6">
                  <c:v>1er Sem 2019</c:v>
                </c:pt>
                <c:pt idx="7">
                  <c:v>2do Sem 2019</c:v>
                </c:pt>
                <c:pt idx="8">
                  <c:v>1er Sem 2020</c:v>
                </c:pt>
                <c:pt idx="9">
                  <c:v>2do Sem 2020</c:v>
                </c:pt>
                <c:pt idx="10">
                  <c:v>1er Sem 2021</c:v>
                </c:pt>
                <c:pt idx="11">
                  <c:v>2do Sem 2021</c:v>
                </c:pt>
                <c:pt idx="12">
                  <c:v>1er Sem 2022</c:v>
                </c:pt>
                <c:pt idx="13">
                  <c:v>2do Sem 2022</c:v>
                </c:pt>
                <c:pt idx="14">
                  <c:v>1er Sem 2023</c:v>
                </c:pt>
                <c:pt idx="15">
                  <c:v>2do Sem 2023</c:v>
                </c:pt>
                <c:pt idx="16">
                  <c:v>1er Sem 2024</c:v>
                </c:pt>
                <c:pt idx="17">
                  <c:v>2do Sem 2024</c:v>
                </c:pt>
                <c:pt idx="18">
                  <c:v>1er Sem 2025</c:v>
                </c:pt>
              </c:strCache>
            </c:strRef>
          </c:cat>
          <c:val>
            <c:numRef>
              <c:f>CHILLEPIN!$I$8:$I$47</c:f>
              <c:numCache>
                <c:formatCode>General</c:formatCode>
                <c:ptCount val="19"/>
                <c:pt idx="0">
                  <c:v>60</c:v>
                </c:pt>
                <c:pt idx="1">
                  <c:v>63</c:v>
                </c:pt>
                <c:pt idx="2">
                  <c:v>63</c:v>
                </c:pt>
                <c:pt idx="3">
                  <c:v>65</c:v>
                </c:pt>
                <c:pt idx="4">
                  <c:v>65</c:v>
                </c:pt>
                <c:pt idx="5">
                  <c:v>65</c:v>
                </c:pt>
                <c:pt idx="6">
                  <c:v>58</c:v>
                </c:pt>
                <c:pt idx="7">
                  <c:v>65</c:v>
                </c:pt>
                <c:pt idx="8">
                  <c:v>53</c:v>
                </c:pt>
                <c:pt idx="9">
                  <c:v>65</c:v>
                </c:pt>
                <c:pt idx="10">
                  <c:v>65</c:v>
                </c:pt>
                <c:pt idx="11">
                  <c:v>56</c:v>
                </c:pt>
                <c:pt idx="12">
                  <c:v>57</c:v>
                </c:pt>
                <c:pt idx="13">
                  <c:v>51</c:v>
                </c:pt>
                <c:pt idx="14">
                  <c:v>54</c:v>
                </c:pt>
                <c:pt idx="15">
                  <c:v>54</c:v>
                </c:pt>
                <c:pt idx="16">
                  <c:v>59</c:v>
                </c:pt>
                <c:pt idx="17">
                  <c:v>59</c:v>
                </c:pt>
                <c:pt idx="18">
                  <c:v>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864-4BD8-BAA5-E700C954FD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2115343"/>
        <c:axId val="1"/>
      </c:lineChart>
      <c:scatterChart>
        <c:scatterStyle val="lineMarker"/>
        <c:varyColors val="0"/>
        <c:ser>
          <c:idx val="0"/>
          <c:order val="0"/>
          <c:tx>
            <c:strRef>
              <c:f>CHILLEPIN!$B$6</c:f>
              <c:strCache>
                <c:ptCount val="1"/>
                <c:pt idx="0">
                  <c:v>Turno Diurno Día Hábil</c:v>
                </c:pt>
              </c:strCache>
            </c:strRef>
          </c:tx>
          <c:spPr>
            <a:ln w="25400">
              <a:noFill/>
            </a:ln>
          </c:spPr>
          <c:marker>
            <c:symbol val="diamond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strRef>
              <c:f>CHILLEPIN!$A$7:$A$47</c:f>
              <c:strCache>
                <c:ptCount val="19"/>
                <c:pt idx="0">
                  <c:v>1er Sem 2016</c:v>
                </c:pt>
                <c:pt idx="1">
                  <c:v>2do Sem 2016</c:v>
                </c:pt>
                <c:pt idx="2">
                  <c:v>1er Sem 2017</c:v>
                </c:pt>
                <c:pt idx="3">
                  <c:v>2do Sem 2017</c:v>
                </c:pt>
                <c:pt idx="4">
                  <c:v>1er Sem 2018</c:v>
                </c:pt>
                <c:pt idx="5">
                  <c:v>2er Sem 2018</c:v>
                </c:pt>
                <c:pt idx="6">
                  <c:v>1er Sem 2019</c:v>
                </c:pt>
                <c:pt idx="7">
                  <c:v>2do Sem 2019</c:v>
                </c:pt>
                <c:pt idx="8">
                  <c:v>1er Sem 2020</c:v>
                </c:pt>
                <c:pt idx="9">
                  <c:v>2do Sem 2020</c:v>
                </c:pt>
                <c:pt idx="10">
                  <c:v>1er Sem 2021</c:v>
                </c:pt>
                <c:pt idx="11">
                  <c:v>2do Sem 2021</c:v>
                </c:pt>
                <c:pt idx="12">
                  <c:v>1er Sem 2022</c:v>
                </c:pt>
                <c:pt idx="13">
                  <c:v>2do Sem 2022</c:v>
                </c:pt>
                <c:pt idx="14">
                  <c:v>1er Sem 2023</c:v>
                </c:pt>
                <c:pt idx="15">
                  <c:v>2do Sem 2023</c:v>
                </c:pt>
                <c:pt idx="16">
                  <c:v>1er Sem 2024</c:v>
                </c:pt>
                <c:pt idx="17">
                  <c:v>2do Sem 2024</c:v>
                </c:pt>
                <c:pt idx="18">
                  <c:v>1er Sem 2025</c:v>
                </c:pt>
              </c:strCache>
            </c:strRef>
          </c:xVal>
          <c:yVal>
            <c:numRef>
              <c:f>CHILLEPIN!$B$7:$B$47</c:f>
              <c:numCache>
                <c:formatCode>0</c:formatCode>
                <c:ptCount val="19"/>
                <c:pt idx="0">
                  <c:v>55</c:v>
                </c:pt>
                <c:pt idx="1">
                  <c:v>56</c:v>
                </c:pt>
                <c:pt idx="2">
                  <c:v>51</c:v>
                </c:pt>
                <c:pt idx="3">
                  <c:v>52</c:v>
                </c:pt>
                <c:pt idx="4">
                  <c:v>49</c:v>
                </c:pt>
                <c:pt idx="5">
                  <c:v>51</c:v>
                </c:pt>
                <c:pt idx="6">
                  <c:v>45</c:v>
                </c:pt>
                <c:pt idx="7">
                  <c:v>57</c:v>
                </c:pt>
                <c:pt idx="8">
                  <c:v>45</c:v>
                </c:pt>
                <c:pt idx="9">
                  <c:v>64</c:v>
                </c:pt>
                <c:pt idx="10">
                  <c:v>63</c:v>
                </c:pt>
                <c:pt idx="11">
                  <c:v>46</c:v>
                </c:pt>
                <c:pt idx="12">
                  <c:v>49</c:v>
                </c:pt>
                <c:pt idx="13">
                  <c:v>41</c:v>
                </c:pt>
                <c:pt idx="14">
                  <c:v>46</c:v>
                </c:pt>
                <c:pt idx="15">
                  <c:v>44</c:v>
                </c:pt>
                <c:pt idx="16">
                  <c:v>49</c:v>
                </c:pt>
                <c:pt idx="17">
                  <c:v>49</c:v>
                </c:pt>
                <c:pt idx="18">
                  <c:v>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0864-4BD8-BAA5-E700C954FD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2115343"/>
        <c:axId val="1"/>
      </c:scatterChart>
      <c:catAx>
        <c:axId val="41211534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70"/>
          <c:min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dB(A)</a:t>
                </a:r>
              </a:p>
            </c:rich>
          </c:tx>
          <c:layout>
            <c:manualLayout>
              <c:xMode val="edge"/>
              <c:yMode val="edge"/>
              <c:x val="2.0942408376963352E-2"/>
              <c:y val="0.4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412115343"/>
        <c:crosses val="autoZero"/>
        <c:crossBetween val="between"/>
        <c:majorUnit val="10"/>
        <c:minorUnit val="1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5.524654967867236E-2"/>
          <c:y val="0.88439502754463384"/>
          <c:w val="0.91194605909863358"/>
          <c:h val="0.10124224856508324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7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chemeClr val="tx1"/>
      </a:solidFill>
      <a:prstDash val="solid"/>
    </a:ln>
    <a:effectLst/>
  </c:spPr>
  <c:txPr>
    <a:bodyPr/>
    <a:lstStyle/>
    <a:p>
      <a:pPr>
        <a:defRPr sz="8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75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Histograma Ruido Chillepin Día Habil - Nocturno</a:t>
            </a:r>
          </a:p>
        </c:rich>
      </c:tx>
      <c:layout>
        <c:manualLayout>
          <c:xMode val="edge"/>
          <c:yMode val="edge"/>
          <c:x val="0.32482901593822511"/>
          <c:y val="5.5151936556856414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9.828530595979168E-2"/>
          <c:y val="0.14642208185515274"/>
          <c:w val="0.86911142886846382"/>
          <c:h val="0.46110697701248887"/>
        </c:manualLayout>
      </c:layout>
      <c:lineChart>
        <c:grouping val="standard"/>
        <c:varyColors val="0"/>
        <c:ser>
          <c:idx val="1"/>
          <c:order val="1"/>
          <c:tx>
            <c:strRef>
              <c:f>CHILLEPIN!$F$6</c:f>
              <c:strCache>
                <c:ptCount val="1"/>
                <c:pt idx="0">
                  <c:v>Normativa DS Nº 146/97 Horario Nocturno</c:v>
                </c:pt>
              </c:strCache>
            </c:strRef>
          </c:tx>
          <c:spPr>
            <a:ln w="28575">
              <a:solidFill>
                <a:schemeClr val="accent6">
                  <a:lumMod val="75000"/>
                </a:schemeClr>
              </a:solidFill>
              <a:prstDash val="solid"/>
            </a:ln>
          </c:spPr>
          <c:marker>
            <c:symbol val="none"/>
          </c:marker>
          <c:cat>
            <c:strRef>
              <c:f>CHILLEPIN!$A$7:$A$47</c:f>
              <c:strCache>
                <c:ptCount val="19"/>
                <c:pt idx="0">
                  <c:v>1er Sem 2016</c:v>
                </c:pt>
                <c:pt idx="1">
                  <c:v>2do Sem 2016</c:v>
                </c:pt>
                <c:pt idx="2">
                  <c:v>1er Sem 2017</c:v>
                </c:pt>
                <c:pt idx="3">
                  <c:v>2do Sem 2017</c:v>
                </c:pt>
                <c:pt idx="4">
                  <c:v>1er Sem 2018</c:v>
                </c:pt>
                <c:pt idx="5">
                  <c:v>2er Sem 2018</c:v>
                </c:pt>
                <c:pt idx="6">
                  <c:v>1er Sem 2019</c:v>
                </c:pt>
                <c:pt idx="7">
                  <c:v>2do Sem 2019</c:v>
                </c:pt>
                <c:pt idx="8">
                  <c:v>1er Sem 2020</c:v>
                </c:pt>
                <c:pt idx="9">
                  <c:v>2do Sem 2020</c:v>
                </c:pt>
                <c:pt idx="10">
                  <c:v>1er Sem 2021</c:v>
                </c:pt>
                <c:pt idx="11">
                  <c:v>2do Sem 2021</c:v>
                </c:pt>
                <c:pt idx="12">
                  <c:v>1er Sem 2022</c:v>
                </c:pt>
                <c:pt idx="13">
                  <c:v>2do Sem 2022</c:v>
                </c:pt>
                <c:pt idx="14">
                  <c:v>1er Sem 2023</c:v>
                </c:pt>
                <c:pt idx="15">
                  <c:v>2do Sem 2023</c:v>
                </c:pt>
                <c:pt idx="16">
                  <c:v>1er Sem 2024</c:v>
                </c:pt>
                <c:pt idx="17">
                  <c:v>2do Sem 2024</c:v>
                </c:pt>
                <c:pt idx="18">
                  <c:v>1er Sem 2025</c:v>
                </c:pt>
              </c:strCache>
            </c:strRef>
          </c:cat>
          <c:val>
            <c:numRef>
              <c:f>CHILLEPIN!$F$7:$F$40</c:f>
              <c:numCache>
                <c:formatCode>General</c:formatCode>
                <c:ptCount val="12"/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EBAD-4913-9F02-CDCB63D131C5}"/>
            </c:ext>
          </c:extLst>
        </c:ser>
        <c:ser>
          <c:idx val="2"/>
          <c:order val="2"/>
          <c:tx>
            <c:strRef>
              <c:f>CHILLEPIN!$H$6</c:f>
              <c:strCache>
                <c:ptCount val="1"/>
                <c:pt idx="0">
                  <c:v>Normativa DS Nº 38 Horario Nocturno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marker>
            <c:symbol val="none"/>
          </c:marker>
          <c:cat>
            <c:strRef>
              <c:f>CHILLEPIN!$A$7:$A$47</c:f>
              <c:strCache>
                <c:ptCount val="19"/>
                <c:pt idx="0">
                  <c:v>1er Sem 2016</c:v>
                </c:pt>
                <c:pt idx="1">
                  <c:v>2do Sem 2016</c:v>
                </c:pt>
                <c:pt idx="2">
                  <c:v>1er Sem 2017</c:v>
                </c:pt>
                <c:pt idx="3">
                  <c:v>2do Sem 2017</c:v>
                </c:pt>
                <c:pt idx="4">
                  <c:v>1er Sem 2018</c:v>
                </c:pt>
                <c:pt idx="5">
                  <c:v>2er Sem 2018</c:v>
                </c:pt>
                <c:pt idx="6">
                  <c:v>1er Sem 2019</c:v>
                </c:pt>
                <c:pt idx="7">
                  <c:v>2do Sem 2019</c:v>
                </c:pt>
                <c:pt idx="8">
                  <c:v>1er Sem 2020</c:v>
                </c:pt>
                <c:pt idx="9">
                  <c:v>2do Sem 2020</c:v>
                </c:pt>
                <c:pt idx="10">
                  <c:v>1er Sem 2021</c:v>
                </c:pt>
                <c:pt idx="11">
                  <c:v>2do Sem 2021</c:v>
                </c:pt>
                <c:pt idx="12">
                  <c:v>1er Sem 2022</c:v>
                </c:pt>
                <c:pt idx="13">
                  <c:v>2do Sem 2022</c:v>
                </c:pt>
                <c:pt idx="14">
                  <c:v>1er Sem 2023</c:v>
                </c:pt>
                <c:pt idx="15">
                  <c:v>2do Sem 2023</c:v>
                </c:pt>
                <c:pt idx="16">
                  <c:v>1er Sem 2024</c:v>
                </c:pt>
                <c:pt idx="17">
                  <c:v>2do Sem 2024</c:v>
                </c:pt>
                <c:pt idx="18">
                  <c:v>1er Sem 2025</c:v>
                </c:pt>
              </c:strCache>
            </c:strRef>
          </c:cat>
          <c:val>
            <c:numRef>
              <c:f>CHILLEPIN!$H$7:$H$47</c:f>
              <c:numCache>
                <c:formatCode>General</c:formatCode>
                <c:ptCount val="19"/>
                <c:pt idx="0">
                  <c:v>45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46</c:v>
                </c:pt>
                <c:pt idx="5">
                  <c:v>50</c:v>
                </c:pt>
                <c:pt idx="6">
                  <c:v>50</c:v>
                </c:pt>
                <c:pt idx="7">
                  <c:v>49</c:v>
                </c:pt>
                <c:pt idx="8">
                  <c:v>43</c:v>
                </c:pt>
                <c:pt idx="9">
                  <c:v>50</c:v>
                </c:pt>
                <c:pt idx="10">
                  <c:v>44</c:v>
                </c:pt>
                <c:pt idx="11">
                  <c:v>43</c:v>
                </c:pt>
                <c:pt idx="12">
                  <c:v>50</c:v>
                </c:pt>
                <c:pt idx="13">
                  <c:v>49</c:v>
                </c:pt>
                <c:pt idx="14">
                  <c:v>49</c:v>
                </c:pt>
                <c:pt idx="15">
                  <c:v>40</c:v>
                </c:pt>
                <c:pt idx="16">
                  <c:v>50</c:v>
                </c:pt>
                <c:pt idx="17">
                  <c:v>50</c:v>
                </c:pt>
                <c:pt idx="18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BAD-4913-9F02-CDCB63D131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2122415"/>
        <c:axId val="1"/>
      </c:lineChart>
      <c:scatterChart>
        <c:scatterStyle val="lineMarker"/>
        <c:varyColors val="0"/>
        <c:ser>
          <c:idx val="0"/>
          <c:order val="0"/>
          <c:tx>
            <c:strRef>
              <c:f>CHILLEPIN!$C$6</c:f>
              <c:strCache>
                <c:ptCount val="1"/>
                <c:pt idx="0">
                  <c:v>Turno Nocturno Día Hábil</c:v>
                </c:pt>
              </c:strCache>
            </c:strRef>
          </c:tx>
          <c:spPr>
            <a:ln w="25400">
              <a:noFill/>
            </a:ln>
          </c:spPr>
          <c:marker>
            <c:symbol val="diamond"/>
            <c:size val="7"/>
            <c:spPr>
              <a:ln>
                <a:solidFill>
                  <a:schemeClr val="tx2"/>
                </a:solidFill>
              </a:ln>
            </c:spPr>
          </c:marker>
          <c:xVal>
            <c:strRef>
              <c:f>CHILLEPIN!$A$7:$A$47</c:f>
              <c:strCache>
                <c:ptCount val="19"/>
                <c:pt idx="0">
                  <c:v>1er Sem 2016</c:v>
                </c:pt>
                <c:pt idx="1">
                  <c:v>2do Sem 2016</c:v>
                </c:pt>
                <c:pt idx="2">
                  <c:v>1er Sem 2017</c:v>
                </c:pt>
                <c:pt idx="3">
                  <c:v>2do Sem 2017</c:v>
                </c:pt>
                <c:pt idx="4">
                  <c:v>1er Sem 2018</c:v>
                </c:pt>
                <c:pt idx="5">
                  <c:v>2er Sem 2018</c:v>
                </c:pt>
                <c:pt idx="6">
                  <c:v>1er Sem 2019</c:v>
                </c:pt>
                <c:pt idx="7">
                  <c:v>2do Sem 2019</c:v>
                </c:pt>
                <c:pt idx="8">
                  <c:v>1er Sem 2020</c:v>
                </c:pt>
                <c:pt idx="9">
                  <c:v>2do Sem 2020</c:v>
                </c:pt>
                <c:pt idx="10">
                  <c:v>1er Sem 2021</c:v>
                </c:pt>
                <c:pt idx="11">
                  <c:v>2do Sem 2021</c:v>
                </c:pt>
                <c:pt idx="12">
                  <c:v>1er Sem 2022</c:v>
                </c:pt>
                <c:pt idx="13">
                  <c:v>2do Sem 2022</c:v>
                </c:pt>
                <c:pt idx="14">
                  <c:v>1er Sem 2023</c:v>
                </c:pt>
                <c:pt idx="15">
                  <c:v>2do Sem 2023</c:v>
                </c:pt>
                <c:pt idx="16">
                  <c:v>1er Sem 2024</c:v>
                </c:pt>
                <c:pt idx="17">
                  <c:v>2do Sem 2024</c:v>
                </c:pt>
                <c:pt idx="18">
                  <c:v>1er Sem 2025</c:v>
                </c:pt>
              </c:strCache>
            </c:strRef>
          </c:xVal>
          <c:yVal>
            <c:numRef>
              <c:f>CHILLEPIN!$C$7:$C$47</c:f>
              <c:numCache>
                <c:formatCode>0</c:formatCode>
                <c:ptCount val="19"/>
                <c:pt idx="0">
                  <c:v>31</c:v>
                </c:pt>
                <c:pt idx="1">
                  <c:v>31</c:v>
                </c:pt>
                <c:pt idx="2">
                  <c:v>32</c:v>
                </c:pt>
                <c:pt idx="3">
                  <c:v>31</c:v>
                </c:pt>
                <c:pt idx="4">
                  <c:v>35</c:v>
                </c:pt>
                <c:pt idx="5">
                  <c:v>45</c:v>
                </c:pt>
                <c:pt idx="6">
                  <c:v>41</c:v>
                </c:pt>
                <c:pt idx="7">
                  <c:v>39</c:v>
                </c:pt>
                <c:pt idx="8">
                  <c:v>33</c:v>
                </c:pt>
                <c:pt idx="9">
                  <c:v>48</c:v>
                </c:pt>
                <c:pt idx="10">
                  <c:v>34</c:v>
                </c:pt>
                <c:pt idx="11">
                  <c:v>35</c:v>
                </c:pt>
                <c:pt idx="12">
                  <c:v>41</c:v>
                </c:pt>
                <c:pt idx="13">
                  <c:v>40</c:v>
                </c:pt>
                <c:pt idx="14">
                  <c:v>40</c:v>
                </c:pt>
                <c:pt idx="15">
                  <c:v>31</c:v>
                </c:pt>
                <c:pt idx="16">
                  <c:v>49</c:v>
                </c:pt>
                <c:pt idx="17">
                  <c:v>47</c:v>
                </c:pt>
                <c:pt idx="18">
                  <c:v>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EBAD-4913-9F02-CDCB63D131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2122415"/>
        <c:axId val="1"/>
      </c:scatterChart>
      <c:catAx>
        <c:axId val="41212241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70"/>
          <c:min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dB(A)</a:t>
                </a:r>
              </a:p>
            </c:rich>
          </c:tx>
          <c:layout>
            <c:manualLayout>
              <c:xMode val="edge"/>
              <c:yMode val="edge"/>
              <c:x val="2.0942408376963352E-2"/>
              <c:y val="0.4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412122415"/>
        <c:crosses val="autoZero"/>
        <c:crossBetween val="between"/>
        <c:majorUnit val="10"/>
        <c:minorUnit val="1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2.5014909785491472E-2"/>
          <c:y val="0.88102189149433241"/>
          <c:w val="0.94683156752002862"/>
          <c:h val="9.0253237576072176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7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75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Histograma Ruido Chillepin Día Festivo- Diurno</a:t>
            </a:r>
          </a:p>
        </c:rich>
      </c:tx>
      <c:layout>
        <c:manualLayout>
          <c:xMode val="edge"/>
          <c:yMode val="edge"/>
          <c:x val="0.30998340742931363"/>
          <c:y val="3.6213147337038544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0127545361177678"/>
          <c:y val="0.14224759485265992"/>
          <c:w val="0.88108882521489973"/>
          <c:h val="0.49781418477594058"/>
        </c:manualLayout>
      </c:layout>
      <c:lineChart>
        <c:grouping val="standard"/>
        <c:varyColors val="0"/>
        <c:ser>
          <c:idx val="2"/>
          <c:order val="1"/>
          <c:tx>
            <c:strRef>
              <c:f>CHILLEPIN!$K$6</c:f>
              <c:strCache>
                <c:ptCount val="1"/>
                <c:pt idx="0">
                  <c:v>Normativa DS Nº 38   Horario Diurno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marker>
            <c:symbol val="none"/>
          </c:marker>
          <c:dPt>
            <c:idx val="19"/>
            <c:bubble3D val="0"/>
            <c:extLst>
              <c:ext xmlns:c16="http://schemas.microsoft.com/office/drawing/2014/chart" uri="{C3380CC4-5D6E-409C-BE32-E72D297353CC}">
                <c16:uniqueId val="{00000000-0796-4AF2-A4EE-4A8E14DF381F}"/>
              </c:ext>
            </c:extLst>
          </c:dPt>
          <c:dPt>
            <c:idx val="20"/>
            <c:bubble3D val="0"/>
            <c:extLst>
              <c:ext xmlns:c16="http://schemas.microsoft.com/office/drawing/2014/chart" uri="{C3380CC4-5D6E-409C-BE32-E72D297353CC}">
                <c16:uniqueId val="{00000001-0796-4AF2-A4EE-4A8E14DF381F}"/>
              </c:ext>
            </c:extLst>
          </c:dPt>
          <c:cat>
            <c:strRef>
              <c:f>CHILLEPIN!$A$7:$A$47</c:f>
              <c:strCache>
                <c:ptCount val="19"/>
                <c:pt idx="0">
                  <c:v>1er Sem 2016</c:v>
                </c:pt>
                <c:pt idx="1">
                  <c:v>2do Sem 2016</c:v>
                </c:pt>
                <c:pt idx="2">
                  <c:v>1er Sem 2017</c:v>
                </c:pt>
                <c:pt idx="3">
                  <c:v>2do Sem 2017</c:v>
                </c:pt>
                <c:pt idx="4">
                  <c:v>1er Sem 2018</c:v>
                </c:pt>
                <c:pt idx="5">
                  <c:v>2er Sem 2018</c:v>
                </c:pt>
                <c:pt idx="6">
                  <c:v>1er Sem 2019</c:v>
                </c:pt>
                <c:pt idx="7">
                  <c:v>2do Sem 2019</c:v>
                </c:pt>
                <c:pt idx="8">
                  <c:v>1er Sem 2020</c:v>
                </c:pt>
                <c:pt idx="9">
                  <c:v>2do Sem 2020</c:v>
                </c:pt>
                <c:pt idx="10">
                  <c:v>1er Sem 2021</c:v>
                </c:pt>
                <c:pt idx="11">
                  <c:v>2do Sem 2021</c:v>
                </c:pt>
                <c:pt idx="12">
                  <c:v>1er Sem 2022</c:v>
                </c:pt>
                <c:pt idx="13">
                  <c:v>2do Sem 2022</c:v>
                </c:pt>
                <c:pt idx="14">
                  <c:v>1er Sem 2023</c:v>
                </c:pt>
                <c:pt idx="15">
                  <c:v>2do Sem 2023</c:v>
                </c:pt>
                <c:pt idx="16">
                  <c:v>1er Sem 2024</c:v>
                </c:pt>
                <c:pt idx="17">
                  <c:v>2do Sem 2024</c:v>
                </c:pt>
                <c:pt idx="18">
                  <c:v>1er Sem 2025</c:v>
                </c:pt>
              </c:strCache>
            </c:strRef>
          </c:cat>
          <c:val>
            <c:numRef>
              <c:f>CHILLEPIN!$K$7:$K$47</c:f>
              <c:numCache>
                <c:formatCode>General</c:formatCode>
                <c:ptCount val="19"/>
                <c:pt idx="0">
                  <c:v>60</c:v>
                </c:pt>
                <c:pt idx="1">
                  <c:v>60</c:v>
                </c:pt>
                <c:pt idx="2">
                  <c:v>65</c:v>
                </c:pt>
                <c:pt idx="3">
                  <c:v>65</c:v>
                </c:pt>
                <c:pt idx="4">
                  <c:v>57</c:v>
                </c:pt>
                <c:pt idx="5">
                  <c:v>57</c:v>
                </c:pt>
                <c:pt idx="6">
                  <c:v>57</c:v>
                </c:pt>
                <c:pt idx="7">
                  <c:v>57</c:v>
                </c:pt>
                <c:pt idx="8">
                  <c:v>55</c:v>
                </c:pt>
                <c:pt idx="9">
                  <c:v>65</c:v>
                </c:pt>
                <c:pt idx="10">
                  <c:v>65</c:v>
                </c:pt>
                <c:pt idx="11">
                  <c:v>53</c:v>
                </c:pt>
                <c:pt idx="12">
                  <c:v>50</c:v>
                </c:pt>
                <c:pt idx="13">
                  <c:v>52</c:v>
                </c:pt>
                <c:pt idx="14">
                  <c:v>50</c:v>
                </c:pt>
                <c:pt idx="15">
                  <c:v>51</c:v>
                </c:pt>
                <c:pt idx="16">
                  <c:v>56</c:v>
                </c:pt>
                <c:pt idx="17">
                  <c:v>51</c:v>
                </c:pt>
                <c:pt idx="18">
                  <c:v>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796-4AF2-A4EE-4A8E14DF38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2116175"/>
        <c:axId val="1"/>
      </c:lineChart>
      <c:scatterChart>
        <c:scatterStyle val="lineMarker"/>
        <c:varyColors val="0"/>
        <c:ser>
          <c:idx val="0"/>
          <c:order val="0"/>
          <c:tx>
            <c:strRef>
              <c:f>CHILLEPIN!$D$6</c:f>
              <c:strCache>
                <c:ptCount val="1"/>
                <c:pt idx="0">
                  <c:v>Turno Diurno Día Festivo</c:v>
                </c:pt>
              </c:strCache>
            </c:strRef>
          </c:tx>
          <c:spPr>
            <a:ln w="25400">
              <a:noFill/>
            </a:ln>
          </c:spPr>
          <c:marker>
            <c:symbol val="diamond"/>
            <c:size val="7"/>
            <c:spPr>
              <a:ln>
                <a:solidFill>
                  <a:schemeClr val="tx2"/>
                </a:solidFill>
              </a:ln>
            </c:spPr>
          </c:marker>
          <c:xVal>
            <c:strRef>
              <c:f>CHILLEPIN!$A$7:$A$47</c:f>
              <c:strCache>
                <c:ptCount val="19"/>
                <c:pt idx="0">
                  <c:v>1er Sem 2016</c:v>
                </c:pt>
                <c:pt idx="1">
                  <c:v>2do Sem 2016</c:v>
                </c:pt>
                <c:pt idx="2">
                  <c:v>1er Sem 2017</c:v>
                </c:pt>
                <c:pt idx="3">
                  <c:v>2do Sem 2017</c:v>
                </c:pt>
                <c:pt idx="4">
                  <c:v>1er Sem 2018</c:v>
                </c:pt>
                <c:pt idx="5">
                  <c:v>2er Sem 2018</c:v>
                </c:pt>
                <c:pt idx="6">
                  <c:v>1er Sem 2019</c:v>
                </c:pt>
                <c:pt idx="7">
                  <c:v>2do Sem 2019</c:v>
                </c:pt>
                <c:pt idx="8">
                  <c:v>1er Sem 2020</c:v>
                </c:pt>
                <c:pt idx="9">
                  <c:v>2do Sem 2020</c:v>
                </c:pt>
                <c:pt idx="10">
                  <c:v>1er Sem 2021</c:v>
                </c:pt>
                <c:pt idx="11">
                  <c:v>2do Sem 2021</c:v>
                </c:pt>
                <c:pt idx="12">
                  <c:v>1er Sem 2022</c:v>
                </c:pt>
                <c:pt idx="13">
                  <c:v>2do Sem 2022</c:v>
                </c:pt>
                <c:pt idx="14">
                  <c:v>1er Sem 2023</c:v>
                </c:pt>
                <c:pt idx="15">
                  <c:v>2do Sem 2023</c:v>
                </c:pt>
                <c:pt idx="16">
                  <c:v>1er Sem 2024</c:v>
                </c:pt>
                <c:pt idx="17">
                  <c:v>2do Sem 2024</c:v>
                </c:pt>
                <c:pt idx="18">
                  <c:v>1er Sem 2025</c:v>
                </c:pt>
              </c:strCache>
            </c:strRef>
          </c:xVal>
          <c:yVal>
            <c:numRef>
              <c:f>CHILLEPIN!$D$7:$D$47</c:f>
              <c:numCache>
                <c:formatCode>0</c:formatCode>
                <c:ptCount val="19"/>
                <c:pt idx="0">
                  <c:v>42</c:v>
                </c:pt>
                <c:pt idx="1">
                  <c:v>42</c:v>
                </c:pt>
                <c:pt idx="2">
                  <c:v>44</c:v>
                </c:pt>
                <c:pt idx="3">
                  <c:v>50</c:v>
                </c:pt>
                <c:pt idx="4">
                  <c:v>45</c:v>
                </c:pt>
                <c:pt idx="5">
                  <c:v>48</c:v>
                </c:pt>
                <c:pt idx="6">
                  <c:v>46</c:v>
                </c:pt>
                <c:pt idx="7">
                  <c:v>47</c:v>
                </c:pt>
                <c:pt idx="8">
                  <c:v>45</c:v>
                </c:pt>
                <c:pt idx="9">
                  <c:v>57</c:v>
                </c:pt>
                <c:pt idx="10">
                  <c:v>61</c:v>
                </c:pt>
                <c:pt idx="11">
                  <c:v>43</c:v>
                </c:pt>
                <c:pt idx="12">
                  <c:v>41</c:v>
                </c:pt>
                <c:pt idx="13">
                  <c:v>43</c:v>
                </c:pt>
                <c:pt idx="14">
                  <c:v>41</c:v>
                </c:pt>
                <c:pt idx="15">
                  <c:v>42</c:v>
                </c:pt>
                <c:pt idx="16">
                  <c:v>42</c:v>
                </c:pt>
                <c:pt idx="17">
                  <c:v>42</c:v>
                </c:pt>
                <c:pt idx="18">
                  <c:v>48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0796-4AF2-A4EE-4A8E14DF38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2116175"/>
        <c:axId val="1"/>
      </c:scatterChart>
      <c:catAx>
        <c:axId val="41211617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dB(A)</a:t>
                </a:r>
              </a:p>
            </c:rich>
          </c:tx>
          <c:layout>
            <c:manualLayout>
              <c:xMode val="edge"/>
              <c:yMode val="edge"/>
              <c:x val="2.8653383544448248E-2"/>
              <c:y val="0.35989096404271781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412116175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7.2795709231998171E-2"/>
          <c:y val="0.90451400186546926"/>
          <c:w val="0.86995704667351359"/>
          <c:h val="8.3887406636154016E-2"/>
        </c:manualLayout>
      </c:layout>
      <c:overlay val="0"/>
      <c:spPr>
        <a:solidFill>
          <a:srgbClr val="FFFFFF"/>
        </a:solidFill>
        <a:ln w="3175">
          <a:solidFill>
            <a:srgbClr val="000000">
              <a:alpha val="92000"/>
            </a:srgbClr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7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Histograma Ruido Chillepin Día Festivo- Nocturno</a:t>
            </a:r>
          </a:p>
        </c:rich>
      </c:tx>
      <c:layout>
        <c:manualLayout>
          <c:xMode val="edge"/>
          <c:yMode val="edge"/>
          <c:x val="0.33585250979643094"/>
          <c:y val="2.6831476345742965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139344150438732"/>
          <c:y val="0.1497608359702701"/>
          <c:w val="0.86111266838951894"/>
          <c:h val="0.48811980278166162"/>
        </c:manualLayout>
      </c:layout>
      <c:lineChart>
        <c:grouping val="standard"/>
        <c:varyColors val="0"/>
        <c:ser>
          <c:idx val="2"/>
          <c:order val="1"/>
          <c:tx>
            <c:strRef>
              <c:f>CHILLEPIN!$J$6</c:f>
              <c:strCache>
                <c:ptCount val="1"/>
                <c:pt idx="0">
                  <c:v>Normativa DS Nº 38 Horario Nocturno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marker>
            <c:symbol val="none"/>
          </c:marker>
          <c:cat>
            <c:strRef>
              <c:f>CHILLEPIN!$A$7:$A$47</c:f>
              <c:strCache>
                <c:ptCount val="19"/>
                <c:pt idx="0">
                  <c:v>1er Sem 2016</c:v>
                </c:pt>
                <c:pt idx="1">
                  <c:v>2do Sem 2016</c:v>
                </c:pt>
                <c:pt idx="2">
                  <c:v>1er Sem 2017</c:v>
                </c:pt>
                <c:pt idx="3">
                  <c:v>2do Sem 2017</c:v>
                </c:pt>
                <c:pt idx="4">
                  <c:v>1er Sem 2018</c:v>
                </c:pt>
                <c:pt idx="5">
                  <c:v>2er Sem 2018</c:v>
                </c:pt>
                <c:pt idx="6">
                  <c:v>1er Sem 2019</c:v>
                </c:pt>
                <c:pt idx="7">
                  <c:v>2do Sem 2019</c:v>
                </c:pt>
                <c:pt idx="8">
                  <c:v>1er Sem 2020</c:v>
                </c:pt>
                <c:pt idx="9">
                  <c:v>2do Sem 2020</c:v>
                </c:pt>
                <c:pt idx="10">
                  <c:v>1er Sem 2021</c:v>
                </c:pt>
                <c:pt idx="11">
                  <c:v>2do Sem 2021</c:v>
                </c:pt>
                <c:pt idx="12">
                  <c:v>1er Sem 2022</c:v>
                </c:pt>
                <c:pt idx="13">
                  <c:v>2do Sem 2022</c:v>
                </c:pt>
                <c:pt idx="14">
                  <c:v>1er Sem 2023</c:v>
                </c:pt>
                <c:pt idx="15">
                  <c:v>2do Sem 2023</c:v>
                </c:pt>
                <c:pt idx="16">
                  <c:v>1er Sem 2024</c:v>
                </c:pt>
                <c:pt idx="17">
                  <c:v>2do Sem 2024</c:v>
                </c:pt>
                <c:pt idx="18">
                  <c:v>1er Sem 2025</c:v>
                </c:pt>
              </c:strCache>
            </c:strRef>
          </c:cat>
          <c:val>
            <c:numRef>
              <c:f>CHILLEPIN!$J$7:$J$47</c:f>
              <c:numCache>
                <c:formatCode>General</c:formatCode>
                <c:ptCount val="19"/>
                <c:pt idx="0">
                  <c:v>45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  <c:pt idx="6">
                  <c:v>48</c:v>
                </c:pt>
                <c:pt idx="7">
                  <c:v>50</c:v>
                </c:pt>
                <c:pt idx="8">
                  <c:v>43</c:v>
                </c:pt>
                <c:pt idx="9">
                  <c:v>49</c:v>
                </c:pt>
                <c:pt idx="10">
                  <c:v>34</c:v>
                </c:pt>
                <c:pt idx="11">
                  <c:v>44</c:v>
                </c:pt>
                <c:pt idx="12">
                  <c:v>39</c:v>
                </c:pt>
                <c:pt idx="13">
                  <c:v>40</c:v>
                </c:pt>
                <c:pt idx="14">
                  <c:v>46</c:v>
                </c:pt>
                <c:pt idx="15">
                  <c:v>39</c:v>
                </c:pt>
                <c:pt idx="16">
                  <c:v>50</c:v>
                </c:pt>
                <c:pt idx="17">
                  <c:v>50</c:v>
                </c:pt>
                <c:pt idx="18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710-4480-B3F0-594EF6FD0F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2123247"/>
        <c:axId val="1"/>
      </c:lineChart>
      <c:scatterChart>
        <c:scatterStyle val="lineMarker"/>
        <c:varyColors val="0"/>
        <c:ser>
          <c:idx val="0"/>
          <c:order val="0"/>
          <c:tx>
            <c:strRef>
              <c:f>CHILLEPIN!$E$6</c:f>
              <c:strCache>
                <c:ptCount val="1"/>
                <c:pt idx="0">
                  <c:v>Turno Nocturno Día Festivo</c:v>
                </c:pt>
              </c:strCache>
            </c:strRef>
          </c:tx>
          <c:spPr>
            <a:ln w="25400">
              <a:noFill/>
            </a:ln>
          </c:spPr>
          <c:marker>
            <c:symbol val="diamond"/>
            <c:size val="7"/>
            <c:spPr>
              <a:ln>
                <a:solidFill>
                  <a:schemeClr val="tx2"/>
                </a:solidFill>
              </a:ln>
            </c:spPr>
          </c:marker>
          <c:xVal>
            <c:strRef>
              <c:f>CHILLEPIN!$A$7:$A$47</c:f>
              <c:strCache>
                <c:ptCount val="19"/>
                <c:pt idx="0">
                  <c:v>1er Sem 2016</c:v>
                </c:pt>
                <c:pt idx="1">
                  <c:v>2do Sem 2016</c:v>
                </c:pt>
                <c:pt idx="2">
                  <c:v>1er Sem 2017</c:v>
                </c:pt>
                <c:pt idx="3">
                  <c:v>2do Sem 2017</c:v>
                </c:pt>
                <c:pt idx="4">
                  <c:v>1er Sem 2018</c:v>
                </c:pt>
                <c:pt idx="5">
                  <c:v>2er Sem 2018</c:v>
                </c:pt>
                <c:pt idx="6">
                  <c:v>1er Sem 2019</c:v>
                </c:pt>
                <c:pt idx="7">
                  <c:v>2do Sem 2019</c:v>
                </c:pt>
                <c:pt idx="8">
                  <c:v>1er Sem 2020</c:v>
                </c:pt>
                <c:pt idx="9">
                  <c:v>2do Sem 2020</c:v>
                </c:pt>
                <c:pt idx="10">
                  <c:v>1er Sem 2021</c:v>
                </c:pt>
                <c:pt idx="11">
                  <c:v>2do Sem 2021</c:v>
                </c:pt>
                <c:pt idx="12">
                  <c:v>1er Sem 2022</c:v>
                </c:pt>
                <c:pt idx="13">
                  <c:v>2do Sem 2022</c:v>
                </c:pt>
                <c:pt idx="14">
                  <c:v>1er Sem 2023</c:v>
                </c:pt>
                <c:pt idx="15">
                  <c:v>2do Sem 2023</c:v>
                </c:pt>
                <c:pt idx="16">
                  <c:v>1er Sem 2024</c:v>
                </c:pt>
                <c:pt idx="17">
                  <c:v>2do Sem 2024</c:v>
                </c:pt>
                <c:pt idx="18">
                  <c:v>1er Sem 2025</c:v>
                </c:pt>
              </c:strCache>
            </c:strRef>
          </c:xVal>
          <c:yVal>
            <c:numRef>
              <c:f>CHILLEPIN!$E$7:$E$47</c:f>
              <c:numCache>
                <c:formatCode>0</c:formatCode>
                <c:ptCount val="19"/>
                <c:pt idx="0">
                  <c:v>35</c:v>
                </c:pt>
                <c:pt idx="1">
                  <c:v>34</c:v>
                </c:pt>
                <c:pt idx="2">
                  <c:v>44</c:v>
                </c:pt>
                <c:pt idx="3">
                  <c:v>41</c:v>
                </c:pt>
                <c:pt idx="4">
                  <c:v>40</c:v>
                </c:pt>
                <c:pt idx="5">
                  <c:v>46</c:v>
                </c:pt>
                <c:pt idx="6">
                  <c:v>38</c:v>
                </c:pt>
                <c:pt idx="7">
                  <c:v>46</c:v>
                </c:pt>
                <c:pt idx="8">
                  <c:v>33</c:v>
                </c:pt>
                <c:pt idx="9">
                  <c:v>41</c:v>
                </c:pt>
                <c:pt idx="10">
                  <c:v>25</c:v>
                </c:pt>
                <c:pt idx="11">
                  <c:v>34</c:v>
                </c:pt>
                <c:pt idx="12">
                  <c:v>31</c:v>
                </c:pt>
                <c:pt idx="13">
                  <c:v>32</c:v>
                </c:pt>
                <c:pt idx="14">
                  <c:v>37</c:v>
                </c:pt>
                <c:pt idx="15">
                  <c:v>30</c:v>
                </c:pt>
                <c:pt idx="16">
                  <c:v>37</c:v>
                </c:pt>
                <c:pt idx="17">
                  <c:v>43</c:v>
                </c:pt>
                <c:pt idx="18">
                  <c:v>43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710-4480-B3F0-594EF6FD0F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2123247"/>
        <c:axId val="1"/>
      </c:scatterChart>
      <c:catAx>
        <c:axId val="41212324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70"/>
          <c:min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2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dB(A)</a:t>
                </a:r>
              </a:p>
            </c:rich>
          </c:tx>
          <c:layout>
            <c:manualLayout>
              <c:xMode val="edge"/>
              <c:yMode val="edge"/>
              <c:x val="3.1481506752730433E-2"/>
              <c:y val="0.3623592556548408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412123247"/>
        <c:crosses val="autoZero"/>
        <c:crossBetween val="between"/>
        <c:majorUnit val="10"/>
        <c:minorUnit val="2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2.3556726119806949E-2"/>
          <c:y val="0.90191984428912675"/>
          <c:w val="0.91532471785914116"/>
          <c:h val="8.3388186027308353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7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s-CL"/>
              <a:t>Histograma Ruido Llimpo Día Habil - Diurno</a:t>
            </a:r>
          </a:p>
        </c:rich>
      </c:tx>
      <c:layout>
        <c:manualLayout>
          <c:xMode val="edge"/>
          <c:yMode val="edge"/>
          <c:x val="0.32658090058153622"/>
          <c:y val="3.610987213797205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9989915053721734E-2"/>
          <c:y val="0.16185906265633243"/>
          <c:w val="0.86911142886846382"/>
          <c:h val="0.51086120762319853"/>
        </c:manualLayout>
      </c:layout>
      <c:lineChart>
        <c:grouping val="standard"/>
        <c:varyColors val="0"/>
        <c:ser>
          <c:idx val="2"/>
          <c:order val="1"/>
          <c:tx>
            <c:strRef>
              <c:f>LLIMPO!$I$5</c:f>
              <c:strCache>
                <c:ptCount val="1"/>
                <c:pt idx="0">
                  <c:v>Normativa DS Nº 38/11  Horario Diurno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strRef>
              <c:f>LLIMPO!$A$6:$A$46</c:f>
              <c:strCache>
                <c:ptCount val="19"/>
                <c:pt idx="0">
                  <c:v>1er  Sem 2016</c:v>
                </c:pt>
                <c:pt idx="1">
                  <c:v>2do  Sem 2016</c:v>
                </c:pt>
                <c:pt idx="2">
                  <c:v>1er  Sem 2017</c:v>
                </c:pt>
                <c:pt idx="3">
                  <c:v>2do  Sem 2017</c:v>
                </c:pt>
                <c:pt idx="4">
                  <c:v>1er  Sem 2018</c:v>
                </c:pt>
                <c:pt idx="5">
                  <c:v>2er  Sem 2018</c:v>
                </c:pt>
                <c:pt idx="6">
                  <c:v>1er  Sem 2019</c:v>
                </c:pt>
                <c:pt idx="7">
                  <c:v>2do  Sem 2019</c:v>
                </c:pt>
                <c:pt idx="8">
                  <c:v>1er  Sem 2020</c:v>
                </c:pt>
                <c:pt idx="9">
                  <c:v>2do  Sem 2020</c:v>
                </c:pt>
                <c:pt idx="10">
                  <c:v>1er  Sem 2021</c:v>
                </c:pt>
                <c:pt idx="11">
                  <c:v>2do  Sem 2021</c:v>
                </c:pt>
                <c:pt idx="12">
                  <c:v>1er  Sem 2022</c:v>
                </c:pt>
                <c:pt idx="13">
                  <c:v>2do  Sem 2022</c:v>
                </c:pt>
                <c:pt idx="14">
                  <c:v>1er  Sem 2023</c:v>
                </c:pt>
                <c:pt idx="15">
                  <c:v>2do  Sem 2023</c:v>
                </c:pt>
                <c:pt idx="16">
                  <c:v>1er  Sem 2024</c:v>
                </c:pt>
                <c:pt idx="17">
                  <c:v>2do  Sem 2024</c:v>
                </c:pt>
                <c:pt idx="18">
                  <c:v>1er  Sem 2025</c:v>
                </c:pt>
              </c:strCache>
            </c:strRef>
          </c:cat>
          <c:val>
            <c:numRef>
              <c:f>LLIMPO!$I$6:$I$46</c:f>
              <c:numCache>
                <c:formatCode>General</c:formatCode>
                <c:ptCount val="19"/>
                <c:pt idx="0">
                  <c:v>60</c:v>
                </c:pt>
                <c:pt idx="1">
                  <c:v>65</c:v>
                </c:pt>
                <c:pt idx="2">
                  <c:v>65</c:v>
                </c:pt>
                <c:pt idx="3">
                  <c:v>65</c:v>
                </c:pt>
                <c:pt idx="4">
                  <c:v>54</c:v>
                </c:pt>
                <c:pt idx="5">
                  <c:v>53</c:v>
                </c:pt>
                <c:pt idx="6">
                  <c:v>52</c:v>
                </c:pt>
                <c:pt idx="7">
                  <c:v>53</c:v>
                </c:pt>
                <c:pt idx="8">
                  <c:v>50</c:v>
                </c:pt>
                <c:pt idx="9">
                  <c:v>61</c:v>
                </c:pt>
                <c:pt idx="10">
                  <c:v>61</c:v>
                </c:pt>
                <c:pt idx="11">
                  <c:v>49</c:v>
                </c:pt>
                <c:pt idx="12">
                  <c:v>49</c:v>
                </c:pt>
                <c:pt idx="13">
                  <c:v>53</c:v>
                </c:pt>
                <c:pt idx="14">
                  <c:v>51</c:v>
                </c:pt>
                <c:pt idx="15">
                  <c:v>54</c:v>
                </c:pt>
                <c:pt idx="16">
                  <c:v>57</c:v>
                </c:pt>
                <c:pt idx="17">
                  <c:v>57</c:v>
                </c:pt>
                <c:pt idx="18">
                  <c:v>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3D1-4887-859A-25EDE22DF8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2124911"/>
        <c:axId val="1"/>
      </c:lineChart>
      <c:scatterChart>
        <c:scatterStyle val="lineMarker"/>
        <c:varyColors val="0"/>
        <c:ser>
          <c:idx val="0"/>
          <c:order val="0"/>
          <c:tx>
            <c:strRef>
              <c:f>LLIMPO!$B$5</c:f>
              <c:strCache>
                <c:ptCount val="1"/>
                <c:pt idx="0">
                  <c:v>Turno Diurno Día Hábil</c:v>
                </c:pt>
              </c:strCache>
            </c:strRef>
          </c:tx>
          <c:spPr>
            <a:ln w="28575"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c:spPr>
          <c:marker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strRef>
              <c:f>LLIMPO!$A$6:$A$46</c:f>
              <c:strCache>
                <c:ptCount val="19"/>
                <c:pt idx="0">
                  <c:v>1er  Sem 2016</c:v>
                </c:pt>
                <c:pt idx="1">
                  <c:v>2do  Sem 2016</c:v>
                </c:pt>
                <c:pt idx="2">
                  <c:v>1er  Sem 2017</c:v>
                </c:pt>
                <c:pt idx="3">
                  <c:v>2do  Sem 2017</c:v>
                </c:pt>
                <c:pt idx="4">
                  <c:v>1er  Sem 2018</c:v>
                </c:pt>
                <c:pt idx="5">
                  <c:v>2er  Sem 2018</c:v>
                </c:pt>
                <c:pt idx="6">
                  <c:v>1er  Sem 2019</c:v>
                </c:pt>
                <c:pt idx="7">
                  <c:v>2do  Sem 2019</c:v>
                </c:pt>
                <c:pt idx="8">
                  <c:v>1er  Sem 2020</c:v>
                </c:pt>
                <c:pt idx="9">
                  <c:v>2do  Sem 2020</c:v>
                </c:pt>
                <c:pt idx="10">
                  <c:v>1er  Sem 2021</c:v>
                </c:pt>
                <c:pt idx="11">
                  <c:v>2do  Sem 2021</c:v>
                </c:pt>
                <c:pt idx="12">
                  <c:v>1er  Sem 2022</c:v>
                </c:pt>
                <c:pt idx="13">
                  <c:v>2do  Sem 2022</c:v>
                </c:pt>
                <c:pt idx="14">
                  <c:v>1er  Sem 2023</c:v>
                </c:pt>
                <c:pt idx="15">
                  <c:v>2do  Sem 2023</c:v>
                </c:pt>
                <c:pt idx="16">
                  <c:v>1er  Sem 2024</c:v>
                </c:pt>
                <c:pt idx="17">
                  <c:v>2do  Sem 2024</c:v>
                </c:pt>
                <c:pt idx="18">
                  <c:v>1er  Sem 2025</c:v>
                </c:pt>
              </c:strCache>
            </c:strRef>
          </c:xVal>
          <c:yVal>
            <c:numRef>
              <c:f>LLIMPO!$B$6:$B$46</c:f>
              <c:numCache>
                <c:formatCode>0</c:formatCode>
                <c:ptCount val="19"/>
                <c:pt idx="0">
                  <c:v>38</c:v>
                </c:pt>
                <c:pt idx="1">
                  <c:v>50</c:v>
                </c:pt>
                <c:pt idx="2">
                  <c:v>53</c:v>
                </c:pt>
                <c:pt idx="3">
                  <c:v>52</c:v>
                </c:pt>
                <c:pt idx="4">
                  <c:v>41</c:v>
                </c:pt>
                <c:pt idx="5">
                  <c:v>44</c:v>
                </c:pt>
                <c:pt idx="6">
                  <c:v>43</c:v>
                </c:pt>
                <c:pt idx="7">
                  <c:v>44</c:v>
                </c:pt>
                <c:pt idx="8">
                  <c:v>41</c:v>
                </c:pt>
                <c:pt idx="9">
                  <c:v>53</c:v>
                </c:pt>
                <c:pt idx="10">
                  <c:v>53</c:v>
                </c:pt>
                <c:pt idx="11">
                  <c:v>39</c:v>
                </c:pt>
                <c:pt idx="12">
                  <c:v>40</c:v>
                </c:pt>
                <c:pt idx="13">
                  <c:v>43</c:v>
                </c:pt>
                <c:pt idx="14">
                  <c:v>43</c:v>
                </c:pt>
                <c:pt idx="15">
                  <c:v>45</c:v>
                </c:pt>
                <c:pt idx="16">
                  <c:v>47</c:v>
                </c:pt>
                <c:pt idx="17">
                  <c:v>47</c:v>
                </c:pt>
                <c:pt idx="18">
                  <c:v>48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3D1-4887-859A-25EDE22DF8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2124911"/>
        <c:axId val="1"/>
      </c:scatterChart>
      <c:catAx>
        <c:axId val="41212491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1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70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CL"/>
                  <a:t>dB(A)</a:t>
                </a:r>
              </a:p>
            </c:rich>
          </c:tx>
          <c:layout>
            <c:manualLayout>
              <c:xMode val="edge"/>
              <c:yMode val="edge"/>
              <c:x val="1.237948704687776E-3"/>
              <c:y val="0.3930377880847085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412124911"/>
        <c:crosses val="autoZero"/>
        <c:crossBetween val="between"/>
        <c:majorUnit val="10"/>
        <c:minorUnit val="1"/>
      </c:valAx>
    </c:plotArea>
    <c:legend>
      <c:legendPos val="r"/>
      <c:layout>
        <c:manualLayout>
          <c:xMode val="edge"/>
          <c:yMode val="edge"/>
          <c:x val="0.10570506272922782"/>
          <c:y val="0.90344371337144502"/>
          <c:w val="0.82763964849221439"/>
          <c:h val="9.316276561320247E-2"/>
        </c:manualLayout>
      </c:layout>
      <c:overlay val="0"/>
      <c:txPr>
        <a:bodyPr/>
        <a:lstStyle/>
        <a:p>
          <a:pPr>
            <a:defRPr lang="es-CL" sz="755" b="0" i="0" u="none" strike="noStrike" kern="1200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ln>
      <a:solidFill>
        <a:schemeClr val="tx1">
          <a:lumMod val="50000"/>
          <a:lumOff val="50000"/>
        </a:schemeClr>
      </a:solidFill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C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s-CL"/>
              <a:t>Histograma Ruido Llimpo Día Habil - Nocturno</a:t>
            </a:r>
          </a:p>
        </c:rich>
      </c:tx>
      <c:layout>
        <c:manualLayout>
          <c:xMode val="edge"/>
          <c:yMode val="edge"/>
          <c:x val="0.35468768101731335"/>
          <c:y val="3.287667544901972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057084448602341"/>
          <c:y val="0.16279441266781086"/>
          <c:w val="0.86911142886846382"/>
          <c:h val="0.50282702333441198"/>
        </c:manualLayout>
      </c:layout>
      <c:lineChart>
        <c:grouping val="standard"/>
        <c:varyColors val="0"/>
        <c:ser>
          <c:idx val="2"/>
          <c:order val="1"/>
          <c:tx>
            <c:strRef>
              <c:f>LLIMPO!$H$5</c:f>
              <c:strCache>
                <c:ptCount val="1"/>
                <c:pt idx="0">
                  <c:v>Normativa DS Nº 38/11 Horario Nocturno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strRef>
              <c:f>LLIMPO!$A$6:$A$46</c:f>
              <c:strCache>
                <c:ptCount val="19"/>
                <c:pt idx="0">
                  <c:v>1er  Sem 2016</c:v>
                </c:pt>
                <c:pt idx="1">
                  <c:v>2do  Sem 2016</c:v>
                </c:pt>
                <c:pt idx="2">
                  <c:v>1er  Sem 2017</c:v>
                </c:pt>
                <c:pt idx="3">
                  <c:v>2do  Sem 2017</c:v>
                </c:pt>
                <c:pt idx="4">
                  <c:v>1er  Sem 2018</c:v>
                </c:pt>
                <c:pt idx="5">
                  <c:v>2er  Sem 2018</c:v>
                </c:pt>
                <c:pt idx="6">
                  <c:v>1er  Sem 2019</c:v>
                </c:pt>
                <c:pt idx="7">
                  <c:v>2do  Sem 2019</c:v>
                </c:pt>
                <c:pt idx="8">
                  <c:v>1er  Sem 2020</c:v>
                </c:pt>
                <c:pt idx="9">
                  <c:v>2do  Sem 2020</c:v>
                </c:pt>
                <c:pt idx="10">
                  <c:v>1er  Sem 2021</c:v>
                </c:pt>
                <c:pt idx="11">
                  <c:v>2do  Sem 2021</c:v>
                </c:pt>
                <c:pt idx="12">
                  <c:v>1er  Sem 2022</c:v>
                </c:pt>
                <c:pt idx="13">
                  <c:v>2do  Sem 2022</c:v>
                </c:pt>
                <c:pt idx="14">
                  <c:v>1er  Sem 2023</c:v>
                </c:pt>
                <c:pt idx="15">
                  <c:v>2do  Sem 2023</c:v>
                </c:pt>
                <c:pt idx="16">
                  <c:v>1er  Sem 2024</c:v>
                </c:pt>
                <c:pt idx="17">
                  <c:v>2do  Sem 2024</c:v>
                </c:pt>
                <c:pt idx="18">
                  <c:v>1er  Sem 2025</c:v>
                </c:pt>
              </c:strCache>
            </c:strRef>
          </c:cat>
          <c:val>
            <c:numRef>
              <c:f>LLIMPO!$H$6:$H$46</c:f>
              <c:numCache>
                <c:formatCode>General</c:formatCode>
                <c:ptCount val="19"/>
                <c:pt idx="0">
                  <c:v>45</c:v>
                </c:pt>
                <c:pt idx="1">
                  <c:v>45</c:v>
                </c:pt>
                <c:pt idx="2">
                  <c:v>50</c:v>
                </c:pt>
                <c:pt idx="3">
                  <c:v>50</c:v>
                </c:pt>
                <c:pt idx="4">
                  <c:v>45</c:v>
                </c:pt>
                <c:pt idx="5">
                  <c:v>50</c:v>
                </c:pt>
                <c:pt idx="6">
                  <c:v>48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47</c:v>
                </c:pt>
                <c:pt idx="11">
                  <c:v>50</c:v>
                </c:pt>
                <c:pt idx="12">
                  <c:v>48</c:v>
                </c:pt>
                <c:pt idx="13">
                  <c:v>43</c:v>
                </c:pt>
                <c:pt idx="14">
                  <c:v>50</c:v>
                </c:pt>
                <c:pt idx="15">
                  <c:v>42</c:v>
                </c:pt>
                <c:pt idx="16">
                  <c:v>50</c:v>
                </c:pt>
                <c:pt idx="17">
                  <c:v>47</c:v>
                </c:pt>
                <c:pt idx="18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914-4F31-AD94-656A5D7C32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2115759"/>
        <c:axId val="1"/>
      </c:lineChart>
      <c:scatterChart>
        <c:scatterStyle val="lineMarker"/>
        <c:varyColors val="0"/>
        <c:ser>
          <c:idx val="0"/>
          <c:order val="0"/>
          <c:tx>
            <c:strRef>
              <c:f>LLIMPO!$C$5</c:f>
              <c:strCache>
                <c:ptCount val="1"/>
                <c:pt idx="0">
                  <c:v>Turno Nocturno Día Hábil</c:v>
                </c:pt>
              </c:strCache>
            </c:strRef>
          </c:tx>
          <c:spPr>
            <a:ln w="28575"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c:spPr>
          <c:marker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strRef>
              <c:f>LLIMPO!$A$6:$A$46</c:f>
              <c:strCache>
                <c:ptCount val="19"/>
                <c:pt idx="0">
                  <c:v>1er  Sem 2016</c:v>
                </c:pt>
                <c:pt idx="1">
                  <c:v>2do  Sem 2016</c:v>
                </c:pt>
                <c:pt idx="2">
                  <c:v>1er  Sem 2017</c:v>
                </c:pt>
                <c:pt idx="3">
                  <c:v>2do  Sem 2017</c:v>
                </c:pt>
                <c:pt idx="4">
                  <c:v>1er  Sem 2018</c:v>
                </c:pt>
                <c:pt idx="5">
                  <c:v>2er  Sem 2018</c:v>
                </c:pt>
                <c:pt idx="6">
                  <c:v>1er  Sem 2019</c:v>
                </c:pt>
                <c:pt idx="7">
                  <c:v>2do  Sem 2019</c:v>
                </c:pt>
                <c:pt idx="8">
                  <c:v>1er  Sem 2020</c:v>
                </c:pt>
                <c:pt idx="9">
                  <c:v>2do  Sem 2020</c:v>
                </c:pt>
                <c:pt idx="10">
                  <c:v>1er  Sem 2021</c:v>
                </c:pt>
                <c:pt idx="11">
                  <c:v>2do  Sem 2021</c:v>
                </c:pt>
                <c:pt idx="12">
                  <c:v>1er  Sem 2022</c:v>
                </c:pt>
                <c:pt idx="13">
                  <c:v>2do  Sem 2022</c:v>
                </c:pt>
                <c:pt idx="14">
                  <c:v>1er  Sem 2023</c:v>
                </c:pt>
                <c:pt idx="15">
                  <c:v>2do  Sem 2023</c:v>
                </c:pt>
                <c:pt idx="16">
                  <c:v>1er  Sem 2024</c:v>
                </c:pt>
                <c:pt idx="17">
                  <c:v>2do  Sem 2024</c:v>
                </c:pt>
                <c:pt idx="18">
                  <c:v>1er  Sem 2025</c:v>
                </c:pt>
              </c:strCache>
            </c:strRef>
          </c:xVal>
          <c:yVal>
            <c:numRef>
              <c:f>LLIMPO!$C$6:$C$46</c:f>
              <c:numCache>
                <c:formatCode>0</c:formatCode>
                <c:ptCount val="19"/>
                <c:pt idx="0">
                  <c:v>42</c:v>
                </c:pt>
                <c:pt idx="1">
                  <c:v>35</c:v>
                </c:pt>
                <c:pt idx="2">
                  <c:v>33</c:v>
                </c:pt>
                <c:pt idx="3">
                  <c:v>39</c:v>
                </c:pt>
                <c:pt idx="4">
                  <c:v>35</c:v>
                </c:pt>
                <c:pt idx="5">
                  <c:v>45</c:v>
                </c:pt>
                <c:pt idx="6">
                  <c:v>39</c:v>
                </c:pt>
                <c:pt idx="7">
                  <c:v>42</c:v>
                </c:pt>
                <c:pt idx="8">
                  <c:v>41</c:v>
                </c:pt>
                <c:pt idx="9">
                  <c:v>49</c:v>
                </c:pt>
                <c:pt idx="10">
                  <c:v>37</c:v>
                </c:pt>
                <c:pt idx="11">
                  <c:v>43</c:v>
                </c:pt>
                <c:pt idx="12">
                  <c:v>41</c:v>
                </c:pt>
                <c:pt idx="13">
                  <c:v>42</c:v>
                </c:pt>
                <c:pt idx="14">
                  <c:v>41</c:v>
                </c:pt>
                <c:pt idx="15">
                  <c:v>33</c:v>
                </c:pt>
                <c:pt idx="16">
                  <c:v>44</c:v>
                </c:pt>
                <c:pt idx="17">
                  <c:v>39</c:v>
                </c:pt>
                <c:pt idx="18">
                  <c:v>49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914-4F31-AD94-656A5D7C32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2115759"/>
        <c:axId val="1"/>
      </c:scatterChart>
      <c:catAx>
        <c:axId val="41211575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1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70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CL"/>
                  <a:t>dB(A)</a:t>
                </a:r>
              </a:p>
            </c:rich>
          </c:tx>
          <c:layout>
            <c:manualLayout>
              <c:xMode val="edge"/>
              <c:yMode val="edge"/>
              <c:x val="2.0942456450369448E-2"/>
              <c:y val="0.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412115759"/>
        <c:crosses val="autoZero"/>
        <c:crossBetween val="between"/>
        <c:majorUnit val="10"/>
        <c:minorUnit val="1"/>
      </c:valAx>
    </c:plotArea>
    <c:legend>
      <c:legendPos val="r"/>
      <c:layout>
        <c:manualLayout>
          <c:xMode val="edge"/>
          <c:yMode val="edge"/>
          <c:x val="0.1033337664475109"/>
          <c:y val="0.90308819616725999"/>
          <c:w val="0.88786535346448037"/>
          <c:h val="8.2549311473052223E-2"/>
        </c:manualLayout>
      </c:layout>
      <c:overlay val="0"/>
      <c:txPr>
        <a:bodyPr/>
        <a:lstStyle/>
        <a:p>
          <a:pPr>
            <a:defRPr sz="75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>
      <a:solidFill>
        <a:schemeClr val="tx1">
          <a:lumMod val="50000"/>
          <a:lumOff val="50000"/>
        </a:schemeClr>
      </a:solidFill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C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s-CL"/>
              <a:t>Histograma Ruido Llimpo Día Festivo - Diurno</a:t>
            </a:r>
          </a:p>
        </c:rich>
      </c:tx>
      <c:layout>
        <c:manualLayout>
          <c:xMode val="edge"/>
          <c:yMode val="edge"/>
          <c:x val="0.35699710665178608"/>
          <c:y val="1.851403173333237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143271358095945"/>
          <c:y val="0.13606414688539734"/>
          <c:w val="0.86911142886846382"/>
          <c:h val="0.53111946707853097"/>
        </c:manualLayout>
      </c:layout>
      <c:lineChart>
        <c:grouping val="standard"/>
        <c:varyColors val="0"/>
        <c:ser>
          <c:idx val="2"/>
          <c:order val="1"/>
          <c:tx>
            <c:strRef>
              <c:f>LLIMPO!$K$5</c:f>
              <c:strCache>
                <c:ptCount val="1"/>
                <c:pt idx="0">
                  <c:v>Normativa DS Nº 38/11  Horario Diurno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strRef>
              <c:f>LLIMPO!$A$6:$A$46</c:f>
              <c:strCache>
                <c:ptCount val="19"/>
                <c:pt idx="0">
                  <c:v>1er  Sem 2016</c:v>
                </c:pt>
                <c:pt idx="1">
                  <c:v>2do  Sem 2016</c:v>
                </c:pt>
                <c:pt idx="2">
                  <c:v>1er  Sem 2017</c:v>
                </c:pt>
                <c:pt idx="3">
                  <c:v>2do  Sem 2017</c:v>
                </c:pt>
                <c:pt idx="4">
                  <c:v>1er  Sem 2018</c:v>
                </c:pt>
                <c:pt idx="5">
                  <c:v>2er  Sem 2018</c:v>
                </c:pt>
                <c:pt idx="6">
                  <c:v>1er  Sem 2019</c:v>
                </c:pt>
                <c:pt idx="7">
                  <c:v>2do  Sem 2019</c:v>
                </c:pt>
                <c:pt idx="8">
                  <c:v>1er  Sem 2020</c:v>
                </c:pt>
                <c:pt idx="9">
                  <c:v>2do  Sem 2020</c:v>
                </c:pt>
                <c:pt idx="10">
                  <c:v>1er  Sem 2021</c:v>
                </c:pt>
                <c:pt idx="11">
                  <c:v>2do  Sem 2021</c:v>
                </c:pt>
                <c:pt idx="12">
                  <c:v>1er  Sem 2022</c:v>
                </c:pt>
                <c:pt idx="13">
                  <c:v>2do  Sem 2022</c:v>
                </c:pt>
                <c:pt idx="14">
                  <c:v>1er  Sem 2023</c:v>
                </c:pt>
                <c:pt idx="15">
                  <c:v>2do  Sem 2023</c:v>
                </c:pt>
                <c:pt idx="16">
                  <c:v>1er  Sem 2024</c:v>
                </c:pt>
                <c:pt idx="17">
                  <c:v>2do  Sem 2024</c:v>
                </c:pt>
                <c:pt idx="18">
                  <c:v>1er  Sem 2025</c:v>
                </c:pt>
              </c:strCache>
            </c:strRef>
          </c:cat>
          <c:val>
            <c:numRef>
              <c:f>LLIMPO!$K$6:$K$46</c:f>
              <c:numCache>
                <c:formatCode>General</c:formatCode>
                <c:ptCount val="19"/>
                <c:pt idx="0">
                  <c:v>60</c:v>
                </c:pt>
                <c:pt idx="1">
                  <c:v>57</c:v>
                </c:pt>
                <c:pt idx="2">
                  <c:v>49</c:v>
                </c:pt>
                <c:pt idx="3">
                  <c:v>65</c:v>
                </c:pt>
                <c:pt idx="4">
                  <c:v>49</c:v>
                </c:pt>
                <c:pt idx="5">
                  <c:v>53</c:v>
                </c:pt>
                <c:pt idx="6">
                  <c:v>52</c:v>
                </c:pt>
                <c:pt idx="7">
                  <c:v>59</c:v>
                </c:pt>
                <c:pt idx="8">
                  <c:v>52</c:v>
                </c:pt>
                <c:pt idx="9">
                  <c:v>60</c:v>
                </c:pt>
                <c:pt idx="10">
                  <c:v>56</c:v>
                </c:pt>
                <c:pt idx="11">
                  <c:v>50</c:v>
                </c:pt>
                <c:pt idx="12">
                  <c:v>48</c:v>
                </c:pt>
                <c:pt idx="13">
                  <c:v>51</c:v>
                </c:pt>
                <c:pt idx="14">
                  <c:v>52</c:v>
                </c:pt>
                <c:pt idx="15">
                  <c:v>51</c:v>
                </c:pt>
                <c:pt idx="16">
                  <c:v>52</c:v>
                </c:pt>
                <c:pt idx="17">
                  <c:v>50</c:v>
                </c:pt>
                <c:pt idx="18">
                  <c:v>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16-4F5C-95AA-339E0BAC60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2117007"/>
        <c:axId val="1"/>
      </c:lineChart>
      <c:scatterChart>
        <c:scatterStyle val="lineMarker"/>
        <c:varyColors val="0"/>
        <c:ser>
          <c:idx val="0"/>
          <c:order val="0"/>
          <c:tx>
            <c:strRef>
              <c:f>LLIMPO!$D$5</c:f>
              <c:strCache>
                <c:ptCount val="1"/>
                <c:pt idx="0">
                  <c:v>Turno Diurno Día Festivo</c:v>
                </c:pt>
              </c:strCache>
            </c:strRef>
          </c:tx>
          <c:spPr>
            <a:ln w="28575"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c:spPr>
          <c:marker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strRef>
              <c:f>LLIMPO!$A$6:$A$46</c:f>
              <c:strCache>
                <c:ptCount val="19"/>
                <c:pt idx="0">
                  <c:v>1er  Sem 2016</c:v>
                </c:pt>
                <c:pt idx="1">
                  <c:v>2do  Sem 2016</c:v>
                </c:pt>
                <c:pt idx="2">
                  <c:v>1er  Sem 2017</c:v>
                </c:pt>
                <c:pt idx="3">
                  <c:v>2do  Sem 2017</c:v>
                </c:pt>
                <c:pt idx="4">
                  <c:v>1er  Sem 2018</c:v>
                </c:pt>
                <c:pt idx="5">
                  <c:v>2er  Sem 2018</c:v>
                </c:pt>
                <c:pt idx="6">
                  <c:v>1er  Sem 2019</c:v>
                </c:pt>
                <c:pt idx="7">
                  <c:v>2do  Sem 2019</c:v>
                </c:pt>
                <c:pt idx="8">
                  <c:v>1er  Sem 2020</c:v>
                </c:pt>
                <c:pt idx="9">
                  <c:v>2do  Sem 2020</c:v>
                </c:pt>
                <c:pt idx="10">
                  <c:v>1er  Sem 2021</c:v>
                </c:pt>
                <c:pt idx="11">
                  <c:v>2do  Sem 2021</c:v>
                </c:pt>
                <c:pt idx="12">
                  <c:v>1er  Sem 2022</c:v>
                </c:pt>
                <c:pt idx="13">
                  <c:v>2do  Sem 2022</c:v>
                </c:pt>
                <c:pt idx="14">
                  <c:v>1er  Sem 2023</c:v>
                </c:pt>
                <c:pt idx="15">
                  <c:v>2do  Sem 2023</c:v>
                </c:pt>
                <c:pt idx="16">
                  <c:v>1er  Sem 2024</c:v>
                </c:pt>
                <c:pt idx="17">
                  <c:v>2do  Sem 2024</c:v>
                </c:pt>
                <c:pt idx="18">
                  <c:v>1er  Sem 2025</c:v>
                </c:pt>
              </c:strCache>
            </c:strRef>
          </c:xVal>
          <c:yVal>
            <c:numRef>
              <c:f>LLIMPO!$D$6:$D$46</c:f>
              <c:numCache>
                <c:formatCode>0</c:formatCode>
                <c:ptCount val="19"/>
                <c:pt idx="0">
                  <c:v>45</c:v>
                </c:pt>
                <c:pt idx="1">
                  <c:v>37</c:v>
                </c:pt>
                <c:pt idx="2">
                  <c:v>39</c:v>
                </c:pt>
                <c:pt idx="3">
                  <c:v>49</c:v>
                </c:pt>
                <c:pt idx="4">
                  <c:v>39</c:v>
                </c:pt>
                <c:pt idx="5">
                  <c:v>43</c:v>
                </c:pt>
                <c:pt idx="6">
                  <c:v>43</c:v>
                </c:pt>
                <c:pt idx="7">
                  <c:v>51</c:v>
                </c:pt>
                <c:pt idx="8">
                  <c:v>42</c:v>
                </c:pt>
                <c:pt idx="9">
                  <c:v>52</c:v>
                </c:pt>
                <c:pt idx="10">
                  <c:v>53</c:v>
                </c:pt>
                <c:pt idx="11">
                  <c:v>40</c:v>
                </c:pt>
                <c:pt idx="12">
                  <c:v>39</c:v>
                </c:pt>
                <c:pt idx="13">
                  <c:v>34</c:v>
                </c:pt>
                <c:pt idx="14">
                  <c:v>42</c:v>
                </c:pt>
                <c:pt idx="15">
                  <c:v>43</c:v>
                </c:pt>
                <c:pt idx="16">
                  <c:v>42</c:v>
                </c:pt>
                <c:pt idx="17">
                  <c:v>41</c:v>
                </c:pt>
                <c:pt idx="18">
                  <c:v>48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016-4F5C-95AA-339E0BAC60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2117007"/>
        <c:axId val="1"/>
      </c:scatterChart>
      <c:catAx>
        <c:axId val="41211700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1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70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CL"/>
                  <a:t>dB(A)</a:t>
                </a:r>
              </a:p>
            </c:rich>
          </c:tx>
          <c:layout>
            <c:manualLayout>
              <c:xMode val="edge"/>
              <c:yMode val="edge"/>
              <c:x val="2.0942365675364959E-2"/>
              <c:y val="0.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412117007"/>
        <c:crosses val="autoZero"/>
        <c:crossBetween val="between"/>
        <c:majorUnit val="10"/>
        <c:minorUnit val="1"/>
      </c:valAx>
    </c:plotArea>
    <c:legend>
      <c:legendPos val="r"/>
      <c:layout>
        <c:manualLayout>
          <c:xMode val="edge"/>
          <c:yMode val="edge"/>
          <c:x val="9.4618511529034069E-2"/>
          <c:y val="0.89340824132520624"/>
          <c:w val="0.86765805513980176"/>
          <c:h val="9.2572106172678859E-2"/>
        </c:manualLayout>
      </c:layout>
      <c:overlay val="0"/>
      <c:txPr>
        <a:bodyPr/>
        <a:lstStyle/>
        <a:p>
          <a:pPr>
            <a:defRPr sz="75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>
      <a:solidFill>
        <a:schemeClr val="tx1">
          <a:lumMod val="50000"/>
          <a:lumOff val="50000"/>
        </a:schemeClr>
      </a:solidFill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CL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s-CL"/>
              <a:t>Histograma Ruido Llimpo Día Festivo - Nocturno</a:t>
            </a:r>
          </a:p>
        </c:rich>
      </c:tx>
      <c:layout>
        <c:manualLayout>
          <c:xMode val="edge"/>
          <c:yMode val="edge"/>
          <c:x val="0.35675041618072495"/>
          <c:y val="2.482875350050916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306738490149465"/>
          <c:y val="0.15439595256825711"/>
          <c:w val="0.86911142886846382"/>
          <c:h val="0.47245762592063789"/>
        </c:manualLayout>
      </c:layout>
      <c:lineChart>
        <c:grouping val="standard"/>
        <c:varyColors val="0"/>
        <c:ser>
          <c:idx val="2"/>
          <c:order val="1"/>
          <c:tx>
            <c:strRef>
              <c:f>LLIMPO!$J$5</c:f>
              <c:strCache>
                <c:ptCount val="1"/>
                <c:pt idx="0">
                  <c:v>Normativa DS Nº 38/11 Horario Nocturno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strRef>
              <c:f>LLIMPO!$A$6:$A$46</c:f>
              <c:strCache>
                <c:ptCount val="19"/>
                <c:pt idx="0">
                  <c:v>1er  Sem 2016</c:v>
                </c:pt>
                <c:pt idx="1">
                  <c:v>2do  Sem 2016</c:v>
                </c:pt>
                <c:pt idx="2">
                  <c:v>1er  Sem 2017</c:v>
                </c:pt>
                <c:pt idx="3">
                  <c:v>2do  Sem 2017</c:v>
                </c:pt>
                <c:pt idx="4">
                  <c:v>1er  Sem 2018</c:v>
                </c:pt>
                <c:pt idx="5">
                  <c:v>2er  Sem 2018</c:v>
                </c:pt>
                <c:pt idx="6">
                  <c:v>1er  Sem 2019</c:v>
                </c:pt>
                <c:pt idx="7">
                  <c:v>2do  Sem 2019</c:v>
                </c:pt>
                <c:pt idx="8">
                  <c:v>1er  Sem 2020</c:v>
                </c:pt>
                <c:pt idx="9">
                  <c:v>2do  Sem 2020</c:v>
                </c:pt>
                <c:pt idx="10">
                  <c:v>1er  Sem 2021</c:v>
                </c:pt>
                <c:pt idx="11">
                  <c:v>2do  Sem 2021</c:v>
                </c:pt>
                <c:pt idx="12">
                  <c:v>1er  Sem 2022</c:v>
                </c:pt>
                <c:pt idx="13">
                  <c:v>2do  Sem 2022</c:v>
                </c:pt>
                <c:pt idx="14">
                  <c:v>1er  Sem 2023</c:v>
                </c:pt>
                <c:pt idx="15">
                  <c:v>2do  Sem 2023</c:v>
                </c:pt>
                <c:pt idx="16">
                  <c:v>1er  Sem 2024</c:v>
                </c:pt>
                <c:pt idx="17">
                  <c:v>2do  Sem 2024</c:v>
                </c:pt>
                <c:pt idx="18">
                  <c:v>1er  Sem 2025</c:v>
                </c:pt>
              </c:strCache>
            </c:strRef>
          </c:cat>
          <c:val>
            <c:numRef>
              <c:f>LLIMPO!$J$6:$J$46</c:f>
              <c:numCache>
                <c:formatCode>General</c:formatCode>
                <c:ptCount val="19"/>
                <c:pt idx="0">
                  <c:v>45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45</c:v>
                </c:pt>
                <c:pt idx="5">
                  <c:v>50</c:v>
                </c:pt>
                <c:pt idx="6">
                  <c:v>48</c:v>
                </c:pt>
                <c:pt idx="7">
                  <c:v>46</c:v>
                </c:pt>
                <c:pt idx="8">
                  <c:v>41</c:v>
                </c:pt>
                <c:pt idx="9">
                  <c:v>48</c:v>
                </c:pt>
                <c:pt idx="10">
                  <c:v>39</c:v>
                </c:pt>
                <c:pt idx="11">
                  <c:v>50</c:v>
                </c:pt>
                <c:pt idx="12">
                  <c:v>48</c:v>
                </c:pt>
                <c:pt idx="13">
                  <c:v>41</c:v>
                </c:pt>
                <c:pt idx="14">
                  <c:v>48</c:v>
                </c:pt>
                <c:pt idx="15">
                  <c:v>39</c:v>
                </c:pt>
                <c:pt idx="16">
                  <c:v>47</c:v>
                </c:pt>
                <c:pt idx="17">
                  <c:v>48</c:v>
                </c:pt>
                <c:pt idx="18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4BB-4A20-B9D1-5CC0311AC6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2119503"/>
        <c:axId val="1"/>
      </c:lineChart>
      <c:scatterChart>
        <c:scatterStyle val="lineMarker"/>
        <c:varyColors val="0"/>
        <c:ser>
          <c:idx val="0"/>
          <c:order val="0"/>
          <c:tx>
            <c:strRef>
              <c:f>LLIMPO!$E$5</c:f>
              <c:strCache>
                <c:ptCount val="1"/>
                <c:pt idx="0">
                  <c:v>Turno Nocturno Día Festivo</c:v>
                </c:pt>
              </c:strCache>
            </c:strRef>
          </c:tx>
          <c:spPr>
            <a:ln w="28575"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c:spPr>
          <c:marker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strRef>
              <c:f>LLIMPO!$A$6:$A$46</c:f>
              <c:strCache>
                <c:ptCount val="19"/>
                <c:pt idx="0">
                  <c:v>1er  Sem 2016</c:v>
                </c:pt>
                <c:pt idx="1">
                  <c:v>2do  Sem 2016</c:v>
                </c:pt>
                <c:pt idx="2">
                  <c:v>1er  Sem 2017</c:v>
                </c:pt>
                <c:pt idx="3">
                  <c:v>2do  Sem 2017</c:v>
                </c:pt>
                <c:pt idx="4">
                  <c:v>1er  Sem 2018</c:v>
                </c:pt>
                <c:pt idx="5">
                  <c:v>2er  Sem 2018</c:v>
                </c:pt>
                <c:pt idx="6">
                  <c:v>1er  Sem 2019</c:v>
                </c:pt>
                <c:pt idx="7">
                  <c:v>2do  Sem 2019</c:v>
                </c:pt>
                <c:pt idx="8">
                  <c:v>1er  Sem 2020</c:v>
                </c:pt>
                <c:pt idx="9">
                  <c:v>2do  Sem 2020</c:v>
                </c:pt>
                <c:pt idx="10">
                  <c:v>1er  Sem 2021</c:v>
                </c:pt>
                <c:pt idx="11">
                  <c:v>2do  Sem 2021</c:v>
                </c:pt>
                <c:pt idx="12">
                  <c:v>1er  Sem 2022</c:v>
                </c:pt>
                <c:pt idx="13">
                  <c:v>2do  Sem 2022</c:v>
                </c:pt>
                <c:pt idx="14">
                  <c:v>1er  Sem 2023</c:v>
                </c:pt>
                <c:pt idx="15">
                  <c:v>2do  Sem 2023</c:v>
                </c:pt>
                <c:pt idx="16">
                  <c:v>1er  Sem 2024</c:v>
                </c:pt>
                <c:pt idx="17">
                  <c:v>2do  Sem 2024</c:v>
                </c:pt>
                <c:pt idx="18">
                  <c:v>1er  Sem 2025</c:v>
                </c:pt>
              </c:strCache>
            </c:strRef>
          </c:xVal>
          <c:yVal>
            <c:numRef>
              <c:f>LLIMPO!$E$6:$E$46</c:f>
              <c:numCache>
                <c:formatCode>0</c:formatCode>
                <c:ptCount val="19"/>
                <c:pt idx="0">
                  <c:v>31</c:v>
                </c:pt>
                <c:pt idx="1">
                  <c:v>28</c:v>
                </c:pt>
                <c:pt idx="2">
                  <c:v>43</c:v>
                </c:pt>
                <c:pt idx="3">
                  <c:v>35</c:v>
                </c:pt>
                <c:pt idx="4">
                  <c:v>36</c:v>
                </c:pt>
                <c:pt idx="5">
                  <c:v>42</c:v>
                </c:pt>
                <c:pt idx="6">
                  <c:v>38</c:v>
                </c:pt>
                <c:pt idx="7">
                  <c:v>37</c:v>
                </c:pt>
                <c:pt idx="8">
                  <c:v>32</c:v>
                </c:pt>
                <c:pt idx="9">
                  <c:v>38</c:v>
                </c:pt>
                <c:pt idx="10">
                  <c:v>31</c:v>
                </c:pt>
                <c:pt idx="11">
                  <c:v>40</c:v>
                </c:pt>
                <c:pt idx="12">
                  <c:v>39</c:v>
                </c:pt>
                <c:pt idx="13">
                  <c:v>32</c:v>
                </c:pt>
                <c:pt idx="14">
                  <c:v>39</c:v>
                </c:pt>
                <c:pt idx="15">
                  <c:v>31</c:v>
                </c:pt>
                <c:pt idx="16">
                  <c:v>37</c:v>
                </c:pt>
                <c:pt idx="17">
                  <c:v>38</c:v>
                </c:pt>
                <c:pt idx="18">
                  <c:v>44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4BB-4A20-B9D1-5CC0311AC6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2119503"/>
        <c:axId val="1"/>
      </c:scatterChart>
      <c:catAx>
        <c:axId val="41211950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1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70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s-CL"/>
                  <a:t>dB(A)</a:t>
                </a:r>
              </a:p>
            </c:rich>
          </c:tx>
          <c:layout>
            <c:manualLayout>
              <c:xMode val="edge"/>
              <c:yMode val="edge"/>
              <c:x val="2.0942448419113174E-2"/>
              <c:y val="0.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CL"/>
          </a:p>
        </c:txPr>
        <c:crossAx val="412119503"/>
        <c:crosses val="autoZero"/>
        <c:crossBetween val="between"/>
        <c:majorUnit val="10"/>
        <c:minorUnit val="1"/>
      </c:valAx>
    </c:plotArea>
    <c:legend>
      <c:legendPos val="r"/>
      <c:layout>
        <c:manualLayout>
          <c:xMode val="edge"/>
          <c:yMode val="edge"/>
          <c:x val="8.3869739792459722E-2"/>
          <c:y val="0.89570678665166859"/>
          <c:w val="0.87860944534251106"/>
          <c:h val="8.993048945804849E-2"/>
        </c:manualLayout>
      </c:layout>
      <c:overlay val="0"/>
      <c:txPr>
        <a:bodyPr/>
        <a:lstStyle/>
        <a:p>
          <a:pPr>
            <a:defRPr sz="75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>
      <a:solidFill>
        <a:schemeClr val="tx1">
          <a:lumMod val="50000"/>
          <a:lumOff val="50000"/>
        </a:schemeClr>
      </a:solidFill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C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0844" y="3264725"/>
            <a:ext cx="10370311" cy="1694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778A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45"/>
              </a:lnSpc>
            </a:pPr>
            <a:r>
              <a:rPr spc="-5" dirty="0"/>
              <a:t>NOTA: A partir de Junio 2014, el límite aplicable es el del DS 38/11, donde el límite en </a:t>
            </a:r>
            <a:r>
              <a:rPr dirty="0"/>
              <a:t>día </a:t>
            </a:r>
            <a:r>
              <a:rPr spc="-5" dirty="0"/>
              <a:t>hábil es </a:t>
            </a:r>
            <a:r>
              <a:rPr dirty="0"/>
              <a:t>de </a:t>
            </a:r>
            <a:r>
              <a:rPr spc="-5" dirty="0"/>
              <a:t>60 dB y en </a:t>
            </a:r>
            <a:r>
              <a:rPr dirty="0"/>
              <a:t>día </a:t>
            </a:r>
            <a:r>
              <a:rPr spc="-5" dirty="0"/>
              <a:t>festivo disminuye a 45 con respecto al</a:t>
            </a:r>
            <a:r>
              <a:rPr spc="125" dirty="0"/>
              <a:t> </a:t>
            </a:r>
            <a:r>
              <a:rPr spc="-5" dirty="0"/>
              <a:t>DS 146/97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778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778A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45"/>
              </a:lnSpc>
            </a:pPr>
            <a:r>
              <a:rPr spc="-5" dirty="0"/>
              <a:t>NOTA: A partir de Junio 2014, el límite aplicable es el del DS 38/11, donde el límite en </a:t>
            </a:r>
            <a:r>
              <a:rPr dirty="0"/>
              <a:t>día </a:t>
            </a:r>
            <a:r>
              <a:rPr spc="-5" dirty="0"/>
              <a:t>hábil es </a:t>
            </a:r>
            <a:r>
              <a:rPr dirty="0"/>
              <a:t>de </a:t>
            </a:r>
            <a:r>
              <a:rPr spc="-5" dirty="0"/>
              <a:t>60 dB y en </a:t>
            </a:r>
            <a:r>
              <a:rPr dirty="0"/>
              <a:t>día </a:t>
            </a:r>
            <a:r>
              <a:rPr spc="-5" dirty="0"/>
              <a:t>festivo disminuye a 45 con respecto al</a:t>
            </a:r>
            <a:r>
              <a:rPr spc="125" dirty="0"/>
              <a:t> </a:t>
            </a:r>
            <a:r>
              <a:rPr spc="-5" dirty="0"/>
              <a:t>DS 146/97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778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778A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45"/>
              </a:lnSpc>
            </a:pPr>
            <a:r>
              <a:rPr spc="-5" dirty="0"/>
              <a:t>NOTA: A partir de Junio 2014, el límite aplicable es el del DS 38/11, donde el límite en </a:t>
            </a:r>
            <a:r>
              <a:rPr dirty="0"/>
              <a:t>día </a:t>
            </a:r>
            <a:r>
              <a:rPr spc="-5" dirty="0"/>
              <a:t>hábil es </a:t>
            </a:r>
            <a:r>
              <a:rPr dirty="0"/>
              <a:t>de </a:t>
            </a:r>
            <a:r>
              <a:rPr spc="-5" dirty="0"/>
              <a:t>60 dB y en </a:t>
            </a:r>
            <a:r>
              <a:rPr dirty="0"/>
              <a:t>día </a:t>
            </a:r>
            <a:r>
              <a:rPr spc="-5" dirty="0"/>
              <a:t>festivo disminuye a 45 con respecto al</a:t>
            </a:r>
            <a:r>
              <a:rPr spc="125" dirty="0"/>
              <a:t> </a:t>
            </a:r>
            <a:r>
              <a:rPr spc="-5" dirty="0"/>
              <a:t>DS 146/97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778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778A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45"/>
              </a:lnSpc>
            </a:pPr>
            <a:r>
              <a:rPr spc="-5" dirty="0"/>
              <a:t>NOTA: A partir de Junio 2014, el límite aplicable es el del DS 38/11, donde el límite en </a:t>
            </a:r>
            <a:r>
              <a:rPr dirty="0"/>
              <a:t>día </a:t>
            </a:r>
            <a:r>
              <a:rPr spc="-5" dirty="0"/>
              <a:t>hábil es </a:t>
            </a:r>
            <a:r>
              <a:rPr dirty="0"/>
              <a:t>de </a:t>
            </a:r>
            <a:r>
              <a:rPr spc="-5" dirty="0"/>
              <a:t>60 dB y en </a:t>
            </a:r>
            <a:r>
              <a:rPr dirty="0"/>
              <a:t>día </a:t>
            </a:r>
            <a:r>
              <a:rPr spc="-5" dirty="0"/>
              <a:t>festivo disminuye a 45 con respecto al</a:t>
            </a:r>
            <a:r>
              <a:rPr spc="125" dirty="0"/>
              <a:t> </a:t>
            </a:r>
            <a:r>
              <a:rPr spc="-5" dirty="0"/>
              <a:t>DS 146/97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778A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45"/>
              </a:lnSpc>
            </a:pPr>
            <a:r>
              <a:rPr spc="-5" dirty="0"/>
              <a:t>NOTA: A partir de Junio 2014, el límite aplicable es el del DS 38/11, donde el límite en </a:t>
            </a:r>
            <a:r>
              <a:rPr dirty="0"/>
              <a:t>día </a:t>
            </a:r>
            <a:r>
              <a:rPr spc="-5" dirty="0"/>
              <a:t>hábil es </a:t>
            </a:r>
            <a:r>
              <a:rPr dirty="0"/>
              <a:t>de </a:t>
            </a:r>
            <a:r>
              <a:rPr spc="-5" dirty="0"/>
              <a:t>60 dB y en </a:t>
            </a:r>
            <a:r>
              <a:rPr dirty="0"/>
              <a:t>día </a:t>
            </a:r>
            <a:r>
              <a:rPr spc="-5" dirty="0"/>
              <a:t>festivo disminuye a 45 con respecto al</a:t>
            </a:r>
            <a:r>
              <a:rPr spc="125" dirty="0"/>
              <a:t> </a:t>
            </a:r>
            <a:r>
              <a:rPr spc="-5" dirty="0"/>
              <a:t>DS 146/97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25732" y="87548"/>
            <a:ext cx="11566267" cy="110895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939" y="292100"/>
            <a:ext cx="10358120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98726" y="6523049"/>
            <a:ext cx="850011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00778A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45"/>
              </a:lnSpc>
            </a:pPr>
            <a:r>
              <a:rPr spc="-5" dirty="0"/>
              <a:t>NOTA: A partir de Junio 2014, el límite aplicable es el del DS 38/11, donde el límite en </a:t>
            </a:r>
            <a:r>
              <a:rPr dirty="0"/>
              <a:t>día </a:t>
            </a:r>
            <a:r>
              <a:rPr spc="-5" dirty="0"/>
              <a:t>hábil es </a:t>
            </a:r>
            <a:r>
              <a:rPr dirty="0"/>
              <a:t>de </a:t>
            </a:r>
            <a:r>
              <a:rPr spc="-5" dirty="0"/>
              <a:t>60 dB y en </a:t>
            </a:r>
            <a:r>
              <a:rPr dirty="0"/>
              <a:t>día </a:t>
            </a:r>
            <a:r>
              <a:rPr spc="-5" dirty="0"/>
              <a:t>festivo disminuye a 45 con respecto al</a:t>
            </a:r>
            <a:r>
              <a:rPr spc="125" dirty="0"/>
              <a:t> </a:t>
            </a:r>
            <a:r>
              <a:rPr spc="-5" dirty="0"/>
              <a:t>DS 146/97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0844" y="3264725"/>
            <a:ext cx="5229225" cy="1694180"/>
          </a:xfrm>
          <a:prstGeom prst="rect">
            <a:avLst/>
          </a:prstGeom>
        </p:spPr>
        <p:txBody>
          <a:bodyPr vert="horz" wrap="square" lIns="0" tIns="2895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80"/>
              </a:spcBef>
            </a:pPr>
            <a:r>
              <a:rPr sz="6000" b="0" spc="-20" dirty="0">
                <a:solidFill>
                  <a:srgbClr val="00778A"/>
                </a:solidFill>
                <a:latin typeface="Calibri Light"/>
                <a:cs typeface="Calibri Light"/>
              </a:rPr>
              <a:t>Monitoreo</a:t>
            </a:r>
            <a:r>
              <a:rPr sz="6000" b="0" spc="-95" dirty="0">
                <a:solidFill>
                  <a:srgbClr val="00778A"/>
                </a:solidFill>
                <a:latin typeface="Calibri Light"/>
                <a:cs typeface="Calibri Light"/>
              </a:rPr>
              <a:t> </a:t>
            </a:r>
            <a:r>
              <a:rPr sz="6000" b="0" spc="-5" dirty="0">
                <a:solidFill>
                  <a:srgbClr val="00778A"/>
                </a:solidFill>
                <a:latin typeface="Calibri Light"/>
                <a:cs typeface="Calibri Light"/>
              </a:rPr>
              <a:t>Ruido</a:t>
            </a:r>
            <a:endParaRPr sz="60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2400" spc="-5" dirty="0">
                <a:solidFill>
                  <a:srgbClr val="888888"/>
                </a:solidFill>
                <a:latin typeface="Calibri"/>
                <a:cs typeface="Calibri"/>
              </a:rPr>
              <a:t>Chillepín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1672E03-A534-9778-0975-3EAA4BF670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2" y="0"/>
            <a:ext cx="1828795" cy="61765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AF2A3117-B226-4626-ABA3-FE1E65CA2929}"/>
              </a:ext>
            </a:extLst>
          </p:cNvPr>
          <p:cNvSpPr txBox="1">
            <a:spLocks/>
          </p:cNvSpPr>
          <p:nvPr/>
        </p:nvSpPr>
        <p:spPr>
          <a:xfrm>
            <a:off x="916939" y="305181"/>
            <a:ext cx="19373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CL" kern="0" spc="-30" dirty="0" err="1"/>
              <a:t>Llimpo</a:t>
            </a:r>
            <a:endParaRPr lang="es-CL" kern="0" spc="-3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C1C133B-FC29-46D9-BC2E-851BA2EB9068}"/>
              </a:ext>
            </a:extLst>
          </p:cNvPr>
          <p:cNvSpPr txBox="1"/>
          <p:nvPr/>
        </p:nvSpPr>
        <p:spPr>
          <a:xfrm>
            <a:off x="599090" y="6016116"/>
            <a:ext cx="5105400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rgbClr val="FF0000"/>
                </a:solidFill>
              </a:rPr>
              <a:t>Límite para zonas rurales se aplicará como nivel máximo permisible de presión sonora corregido (NPC), el menor valor entre: </a:t>
            </a:r>
          </a:p>
          <a:p>
            <a:r>
              <a:rPr lang="es-ES" sz="1200" dirty="0">
                <a:solidFill>
                  <a:srgbClr val="FF0000"/>
                </a:solidFill>
              </a:rPr>
              <a:t>a) Nivel de ruido de fondo + 10 dB(A) </a:t>
            </a:r>
          </a:p>
          <a:p>
            <a:r>
              <a:rPr lang="es-CL" sz="1200" dirty="0">
                <a:solidFill>
                  <a:srgbClr val="FF0000"/>
                </a:solidFill>
              </a:rPr>
              <a:t>b) NPC para Zona III (65dB diurno; 50dB nocturno)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E4CA6B5-4102-3C87-3106-9375A9710C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2" y="0"/>
            <a:ext cx="1828795" cy="617656"/>
          </a:xfrm>
          <a:prstGeom prst="rect">
            <a:avLst/>
          </a:prstGeom>
        </p:spPr>
      </p:pic>
      <p:graphicFrame>
        <p:nvGraphicFramePr>
          <p:cNvPr id="7" name="Chart 12">
            <a:extLst>
              <a:ext uri="{FF2B5EF4-FFF2-40B4-BE49-F238E27FC236}">
                <a16:creationId xmlns:a16="http://schemas.microsoft.com/office/drawing/2014/main" id="{9882C6F4-4D2D-4FEF-B374-DBB199B468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7732297"/>
              </p:ext>
            </p:extLst>
          </p:nvPr>
        </p:nvGraphicFramePr>
        <p:xfrm>
          <a:off x="609600" y="1417863"/>
          <a:ext cx="10972800" cy="4598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91933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AF2A3117-B226-4626-ABA3-FE1E65CA2929}"/>
              </a:ext>
            </a:extLst>
          </p:cNvPr>
          <p:cNvSpPr txBox="1">
            <a:spLocks/>
          </p:cNvSpPr>
          <p:nvPr/>
        </p:nvSpPr>
        <p:spPr>
          <a:xfrm>
            <a:off x="916939" y="305181"/>
            <a:ext cx="19373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CL" kern="0" spc="-30"/>
              <a:t>Chillepín</a:t>
            </a:r>
            <a:endParaRPr lang="es-CL" kern="0" spc="-3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DC8E379-A569-4671-A4F7-E4610E422E47}"/>
              </a:ext>
            </a:extLst>
          </p:cNvPr>
          <p:cNvSpPr txBox="1"/>
          <p:nvPr/>
        </p:nvSpPr>
        <p:spPr>
          <a:xfrm>
            <a:off x="533400" y="5943600"/>
            <a:ext cx="5410200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rgbClr val="FF0000"/>
                </a:solidFill>
              </a:rPr>
              <a:t>Límite para zonas rurales se aplicará como nivel máximo permisible de presión sonora corregido (NPC), el menor valor entre: </a:t>
            </a:r>
          </a:p>
          <a:p>
            <a:r>
              <a:rPr lang="es-ES" sz="1200" dirty="0">
                <a:solidFill>
                  <a:srgbClr val="FF0000"/>
                </a:solidFill>
              </a:rPr>
              <a:t>a) Nivel de ruido de fondo + 10 dB(A) </a:t>
            </a:r>
          </a:p>
          <a:p>
            <a:r>
              <a:rPr lang="es-CL" sz="1200" dirty="0">
                <a:solidFill>
                  <a:srgbClr val="FF0000"/>
                </a:solidFill>
              </a:rPr>
              <a:t>b) NPC para Zona III (65dB diurno; 50dB nocturno)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46E639B-3CD8-ECAC-B1A1-2ADB53BA7A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2" y="0"/>
            <a:ext cx="1828795" cy="617656"/>
          </a:xfrm>
          <a:prstGeom prst="rect">
            <a:avLst/>
          </a:prstGeom>
        </p:spPr>
      </p:pic>
      <p:graphicFrame>
        <p:nvGraphicFramePr>
          <p:cNvPr id="7" name="Chart 12">
            <a:extLst>
              <a:ext uri="{FF2B5EF4-FFF2-40B4-BE49-F238E27FC236}">
                <a16:creationId xmlns:a16="http://schemas.microsoft.com/office/drawing/2014/main" id="{C13BCCC2-381E-4426-A515-21A9E1557B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4367197"/>
              </p:ext>
            </p:extLst>
          </p:nvPr>
        </p:nvGraphicFramePr>
        <p:xfrm>
          <a:off x="533400" y="1371600"/>
          <a:ext cx="11125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59559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AF2A3117-B226-4626-ABA3-FE1E65CA2929}"/>
              </a:ext>
            </a:extLst>
          </p:cNvPr>
          <p:cNvSpPr txBox="1">
            <a:spLocks/>
          </p:cNvSpPr>
          <p:nvPr/>
        </p:nvSpPr>
        <p:spPr>
          <a:xfrm>
            <a:off x="916939" y="305181"/>
            <a:ext cx="19373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CL" kern="0" spc="-30"/>
              <a:t>Chillepín</a:t>
            </a:r>
            <a:endParaRPr lang="es-CL" kern="0" spc="-3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30C43A9-74B3-4316-B893-BDD6DD9864F3}"/>
              </a:ext>
            </a:extLst>
          </p:cNvPr>
          <p:cNvSpPr txBox="1"/>
          <p:nvPr/>
        </p:nvSpPr>
        <p:spPr>
          <a:xfrm>
            <a:off x="572814" y="5943600"/>
            <a:ext cx="5410200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rgbClr val="FF0000"/>
                </a:solidFill>
              </a:rPr>
              <a:t>Límite para zonas rurales se aplicará como nivel máximo permisible de presión sonora corregido (NPC), el menor valor entre: </a:t>
            </a:r>
          </a:p>
          <a:p>
            <a:r>
              <a:rPr lang="es-ES" sz="1200" dirty="0">
                <a:solidFill>
                  <a:srgbClr val="FF0000"/>
                </a:solidFill>
              </a:rPr>
              <a:t>a) Nivel de ruido de fondo + 10 dB(A) </a:t>
            </a:r>
          </a:p>
          <a:p>
            <a:r>
              <a:rPr lang="es-CL" sz="1200" dirty="0">
                <a:solidFill>
                  <a:srgbClr val="FF0000"/>
                </a:solidFill>
              </a:rPr>
              <a:t>b) NPC para Zona III (65dB diurno; 50dB nocturno)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6EED08E-5B5C-38BD-FBA4-99C2A4E2CF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2" y="0"/>
            <a:ext cx="1828795" cy="617656"/>
          </a:xfrm>
          <a:prstGeom prst="rect">
            <a:avLst/>
          </a:prstGeom>
        </p:spPr>
      </p:pic>
      <p:graphicFrame>
        <p:nvGraphicFramePr>
          <p:cNvPr id="7" name="Chart 12">
            <a:extLst>
              <a:ext uri="{FF2B5EF4-FFF2-40B4-BE49-F238E27FC236}">
                <a16:creationId xmlns:a16="http://schemas.microsoft.com/office/drawing/2014/main" id="{F73A0CB1-32B1-446F-985D-05F4F4CF80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0532835"/>
              </p:ext>
            </p:extLst>
          </p:nvPr>
        </p:nvGraphicFramePr>
        <p:xfrm>
          <a:off x="609600" y="1371600"/>
          <a:ext cx="10972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69315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AF2A3117-B226-4626-ABA3-FE1E65CA2929}"/>
              </a:ext>
            </a:extLst>
          </p:cNvPr>
          <p:cNvSpPr txBox="1">
            <a:spLocks/>
          </p:cNvSpPr>
          <p:nvPr/>
        </p:nvSpPr>
        <p:spPr>
          <a:xfrm>
            <a:off x="916939" y="305181"/>
            <a:ext cx="19373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CL" kern="0" spc="-30"/>
              <a:t>Chillepín</a:t>
            </a:r>
            <a:endParaRPr lang="es-CL" kern="0" spc="-3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A76B63E-AF1F-4A1B-9F8F-AD2CFD687FFB}"/>
              </a:ext>
            </a:extLst>
          </p:cNvPr>
          <p:cNvSpPr txBox="1"/>
          <p:nvPr/>
        </p:nvSpPr>
        <p:spPr>
          <a:xfrm>
            <a:off x="509752" y="5943600"/>
            <a:ext cx="5181600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rgbClr val="FF0000"/>
                </a:solidFill>
              </a:rPr>
              <a:t>Límite para zonas rurales se aplicará como nivel máximo permisible de presión sonora corregido (NPC), el menor valor entre: </a:t>
            </a:r>
          </a:p>
          <a:p>
            <a:r>
              <a:rPr lang="es-ES" sz="1200" dirty="0">
                <a:solidFill>
                  <a:srgbClr val="FF0000"/>
                </a:solidFill>
              </a:rPr>
              <a:t>a) Nivel de ruido de fondo + 10 dB(A) </a:t>
            </a:r>
          </a:p>
          <a:p>
            <a:r>
              <a:rPr lang="es-CL" sz="1200" dirty="0">
                <a:solidFill>
                  <a:srgbClr val="FF0000"/>
                </a:solidFill>
              </a:rPr>
              <a:t>b) NPC para Zona III (65dB diurno; 50dB nocturno)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3199361-F3A4-ADD7-17A8-9EC1785E24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2" y="0"/>
            <a:ext cx="1828795" cy="617656"/>
          </a:xfrm>
          <a:prstGeom prst="rect">
            <a:avLst/>
          </a:prstGeom>
        </p:spPr>
      </p:pic>
      <p:graphicFrame>
        <p:nvGraphicFramePr>
          <p:cNvPr id="7" name="Chart 13">
            <a:extLst>
              <a:ext uri="{FF2B5EF4-FFF2-40B4-BE49-F238E27FC236}">
                <a16:creationId xmlns:a16="http://schemas.microsoft.com/office/drawing/2014/main" id="{1C2E0C89-B04B-498C-8504-9AE99FC57C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8066069"/>
              </p:ext>
            </p:extLst>
          </p:nvPr>
        </p:nvGraphicFramePr>
        <p:xfrm>
          <a:off x="533400" y="1371600"/>
          <a:ext cx="11125199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76882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AF2A3117-B226-4626-ABA3-FE1E65CA2929}"/>
              </a:ext>
            </a:extLst>
          </p:cNvPr>
          <p:cNvSpPr txBox="1">
            <a:spLocks/>
          </p:cNvSpPr>
          <p:nvPr/>
        </p:nvSpPr>
        <p:spPr>
          <a:xfrm>
            <a:off x="916939" y="305181"/>
            <a:ext cx="19373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CL" kern="0" spc="-30"/>
              <a:t>Chillepín</a:t>
            </a:r>
            <a:endParaRPr lang="es-CL" kern="0" spc="-3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8B2B030-B31D-47B4-B590-4C40D65349C6}"/>
              </a:ext>
            </a:extLst>
          </p:cNvPr>
          <p:cNvSpPr txBox="1"/>
          <p:nvPr/>
        </p:nvSpPr>
        <p:spPr>
          <a:xfrm>
            <a:off x="533400" y="5943600"/>
            <a:ext cx="5410200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rgbClr val="FF0000"/>
                </a:solidFill>
              </a:rPr>
              <a:t>Límite para zonas rurales se aplicará como nivel máximo permisible de presión sonora corregido (NPC), el menor valor entre: </a:t>
            </a:r>
          </a:p>
          <a:p>
            <a:r>
              <a:rPr lang="es-ES" sz="1200" dirty="0">
                <a:solidFill>
                  <a:srgbClr val="FF0000"/>
                </a:solidFill>
              </a:rPr>
              <a:t>a) Nivel de ruido de fondo + 10 dB(A) </a:t>
            </a:r>
          </a:p>
          <a:p>
            <a:r>
              <a:rPr lang="es-CL" sz="1200" dirty="0">
                <a:solidFill>
                  <a:srgbClr val="FF0000"/>
                </a:solidFill>
              </a:rPr>
              <a:t>b) NPC para Zona III (65dB diurno; 50dB nocturno)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040F931-3506-C26B-8ECE-AD80C24487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2" y="0"/>
            <a:ext cx="1828795" cy="617656"/>
          </a:xfrm>
          <a:prstGeom prst="rect">
            <a:avLst/>
          </a:prstGeom>
        </p:spPr>
      </p:pic>
      <p:graphicFrame>
        <p:nvGraphicFramePr>
          <p:cNvPr id="7" name="Chart 14">
            <a:extLst>
              <a:ext uri="{FF2B5EF4-FFF2-40B4-BE49-F238E27FC236}">
                <a16:creationId xmlns:a16="http://schemas.microsoft.com/office/drawing/2014/main" id="{9BC7A917-3CB2-48CD-83D8-5233AA68C1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9048997"/>
              </p:ext>
            </p:extLst>
          </p:nvPr>
        </p:nvGraphicFramePr>
        <p:xfrm>
          <a:off x="533400" y="1371600"/>
          <a:ext cx="11048999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16944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0844" y="3264725"/>
            <a:ext cx="5229225" cy="1694180"/>
          </a:xfrm>
          <a:prstGeom prst="rect">
            <a:avLst/>
          </a:prstGeom>
        </p:spPr>
        <p:txBody>
          <a:bodyPr vert="horz" wrap="square" lIns="0" tIns="2895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80"/>
              </a:spcBef>
            </a:pPr>
            <a:r>
              <a:rPr sz="6000" b="0" spc="-20" dirty="0">
                <a:solidFill>
                  <a:srgbClr val="00778A"/>
                </a:solidFill>
                <a:latin typeface="Calibri Light"/>
                <a:cs typeface="Calibri Light"/>
              </a:rPr>
              <a:t>Monitoreo</a:t>
            </a:r>
            <a:r>
              <a:rPr sz="6000" b="0" spc="-95" dirty="0">
                <a:solidFill>
                  <a:srgbClr val="00778A"/>
                </a:solidFill>
                <a:latin typeface="Calibri Light"/>
                <a:cs typeface="Calibri Light"/>
              </a:rPr>
              <a:t> </a:t>
            </a:r>
            <a:r>
              <a:rPr sz="6000" b="0" spc="-5" dirty="0">
                <a:solidFill>
                  <a:srgbClr val="00778A"/>
                </a:solidFill>
                <a:latin typeface="Calibri Light"/>
                <a:cs typeface="Calibri Light"/>
              </a:rPr>
              <a:t>Ruido</a:t>
            </a:r>
            <a:endParaRPr sz="60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2400" spc="-5" dirty="0">
                <a:solidFill>
                  <a:srgbClr val="888888"/>
                </a:solidFill>
                <a:latin typeface="Calibri"/>
                <a:cs typeface="Calibri"/>
              </a:rPr>
              <a:t>Llimpo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0809F2D-32E4-0369-8121-32FA7358E6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2" y="0"/>
            <a:ext cx="1828795" cy="61765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AF2A3117-B226-4626-ABA3-FE1E65CA2929}"/>
              </a:ext>
            </a:extLst>
          </p:cNvPr>
          <p:cNvSpPr txBox="1">
            <a:spLocks/>
          </p:cNvSpPr>
          <p:nvPr/>
        </p:nvSpPr>
        <p:spPr>
          <a:xfrm>
            <a:off x="916939" y="305181"/>
            <a:ext cx="19373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CL" kern="0" spc="-30" dirty="0" err="1"/>
              <a:t>Llimpo</a:t>
            </a:r>
            <a:endParaRPr lang="es-CL" kern="0" spc="-3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7544485-89DE-4769-87E0-8EE391D28A97}"/>
              </a:ext>
            </a:extLst>
          </p:cNvPr>
          <p:cNvSpPr txBox="1"/>
          <p:nvPr/>
        </p:nvSpPr>
        <p:spPr>
          <a:xfrm>
            <a:off x="609599" y="5954486"/>
            <a:ext cx="5257800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rgbClr val="FF0000"/>
                </a:solidFill>
              </a:rPr>
              <a:t>Límite para zonas rurales se aplicará como nivel máximo permisible de presión sonora corregido (NPC), el menor valor entre: </a:t>
            </a:r>
          </a:p>
          <a:p>
            <a:r>
              <a:rPr lang="es-ES" sz="1200" dirty="0">
                <a:solidFill>
                  <a:srgbClr val="FF0000"/>
                </a:solidFill>
              </a:rPr>
              <a:t>a) Nivel de ruido de fondo + 10 dB(A) </a:t>
            </a:r>
          </a:p>
          <a:p>
            <a:r>
              <a:rPr lang="es-CL" sz="1200" dirty="0">
                <a:solidFill>
                  <a:srgbClr val="FF0000"/>
                </a:solidFill>
              </a:rPr>
              <a:t>b) NPC para Zona III (65dB diurno; 50dB nocturno)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8D9CED6-4732-7633-B1AE-48E6011A304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2" y="0"/>
            <a:ext cx="1828795" cy="617656"/>
          </a:xfrm>
          <a:prstGeom prst="rect">
            <a:avLst/>
          </a:prstGeom>
        </p:spPr>
      </p:pic>
      <p:graphicFrame>
        <p:nvGraphicFramePr>
          <p:cNvPr id="7" name="Chart 12">
            <a:extLst>
              <a:ext uri="{FF2B5EF4-FFF2-40B4-BE49-F238E27FC236}">
                <a16:creationId xmlns:a16="http://schemas.microsoft.com/office/drawing/2014/main" id="{371EF8D8-FF7F-4BFA-A0AC-A7BED85261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0987937"/>
              </p:ext>
            </p:extLst>
          </p:nvPr>
        </p:nvGraphicFramePr>
        <p:xfrm>
          <a:off x="609601" y="1371600"/>
          <a:ext cx="10972800" cy="4582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57872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AF2A3117-B226-4626-ABA3-FE1E65CA2929}"/>
              </a:ext>
            </a:extLst>
          </p:cNvPr>
          <p:cNvSpPr txBox="1">
            <a:spLocks/>
          </p:cNvSpPr>
          <p:nvPr/>
        </p:nvSpPr>
        <p:spPr>
          <a:xfrm>
            <a:off x="916939" y="305181"/>
            <a:ext cx="19373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CL" kern="0" spc="-30" dirty="0" err="1"/>
              <a:t>Llimpo</a:t>
            </a:r>
            <a:endParaRPr lang="es-CL" kern="0" spc="-3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2DD4505-FAE6-4437-BD4E-B851671FBDB1}"/>
              </a:ext>
            </a:extLst>
          </p:cNvPr>
          <p:cNvSpPr txBox="1"/>
          <p:nvPr/>
        </p:nvSpPr>
        <p:spPr>
          <a:xfrm>
            <a:off x="609601" y="6012799"/>
            <a:ext cx="5105400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rgbClr val="FF0000"/>
                </a:solidFill>
              </a:rPr>
              <a:t>Límite para zonas rurales se aplicará como nivel máximo permisible de presión sonora corregido (NPC), el menor valor entre: </a:t>
            </a:r>
          </a:p>
          <a:p>
            <a:r>
              <a:rPr lang="es-ES" sz="1200" dirty="0">
                <a:solidFill>
                  <a:srgbClr val="FF0000"/>
                </a:solidFill>
              </a:rPr>
              <a:t>a) Nivel de ruido de fondo + 10 dB(A) </a:t>
            </a:r>
          </a:p>
          <a:p>
            <a:r>
              <a:rPr lang="es-CL" sz="1200" dirty="0">
                <a:solidFill>
                  <a:srgbClr val="FF0000"/>
                </a:solidFill>
              </a:rPr>
              <a:t>b) NPC para Zona III (65dB diurno; 50dB nocturno)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0672013-85BC-8FA5-0602-1BBBD1CE6B3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2" y="0"/>
            <a:ext cx="1828795" cy="617656"/>
          </a:xfrm>
          <a:prstGeom prst="rect">
            <a:avLst/>
          </a:prstGeom>
        </p:spPr>
      </p:pic>
      <p:graphicFrame>
        <p:nvGraphicFramePr>
          <p:cNvPr id="7" name="Chart 12">
            <a:extLst>
              <a:ext uri="{FF2B5EF4-FFF2-40B4-BE49-F238E27FC236}">
                <a16:creationId xmlns:a16="http://schemas.microsoft.com/office/drawing/2014/main" id="{64526214-CAED-4C1E-9DA2-28E2326A01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8744653"/>
              </p:ext>
            </p:extLst>
          </p:nvPr>
        </p:nvGraphicFramePr>
        <p:xfrm>
          <a:off x="609601" y="1386077"/>
          <a:ext cx="10972800" cy="4607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85478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AF2A3117-B226-4626-ABA3-FE1E65CA2929}"/>
              </a:ext>
            </a:extLst>
          </p:cNvPr>
          <p:cNvSpPr txBox="1">
            <a:spLocks/>
          </p:cNvSpPr>
          <p:nvPr/>
        </p:nvSpPr>
        <p:spPr>
          <a:xfrm>
            <a:off x="916939" y="305181"/>
            <a:ext cx="193738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CL" kern="0" spc="-30" dirty="0" err="1"/>
              <a:t>Llimpo</a:t>
            </a:r>
            <a:endParaRPr lang="es-CL" kern="0" spc="-3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3A3CDB1-2704-45D8-8415-6138B67EA362}"/>
              </a:ext>
            </a:extLst>
          </p:cNvPr>
          <p:cNvSpPr txBox="1"/>
          <p:nvPr/>
        </p:nvSpPr>
        <p:spPr>
          <a:xfrm>
            <a:off x="591207" y="5896303"/>
            <a:ext cx="5105400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rgbClr val="FF0000"/>
                </a:solidFill>
              </a:rPr>
              <a:t>Límite para zonas rurales se aplicará como nivel máximo permisible de presión sonora corregido (NPC), el menor valor entre: </a:t>
            </a:r>
          </a:p>
          <a:p>
            <a:r>
              <a:rPr lang="es-ES" sz="1200" dirty="0">
                <a:solidFill>
                  <a:srgbClr val="FF0000"/>
                </a:solidFill>
              </a:rPr>
              <a:t>a) Nivel de ruido de fondo + 10 dB(A) </a:t>
            </a:r>
          </a:p>
          <a:p>
            <a:r>
              <a:rPr lang="es-CL" sz="1200" dirty="0">
                <a:solidFill>
                  <a:srgbClr val="FF0000"/>
                </a:solidFill>
              </a:rPr>
              <a:t>b) NPC para Zona III (65dB diurno; 50dB nocturno)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E38C872-0D7B-F08E-A05D-16F09A0946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2" y="0"/>
            <a:ext cx="1828795" cy="617656"/>
          </a:xfrm>
          <a:prstGeom prst="rect">
            <a:avLst/>
          </a:prstGeom>
        </p:spPr>
      </p:pic>
      <p:graphicFrame>
        <p:nvGraphicFramePr>
          <p:cNvPr id="7" name="Chart 12">
            <a:extLst>
              <a:ext uri="{FF2B5EF4-FFF2-40B4-BE49-F238E27FC236}">
                <a16:creationId xmlns:a16="http://schemas.microsoft.com/office/drawing/2014/main" id="{07AB8CC3-A3E9-4EFD-82E1-25870CAEB1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5257430"/>
              </p:ext>
            </p:extLst>
          </p:nvPr>
        </p:nvGraphicFramePr>
        <p:xfrm>
          <a:off x="609600" y="1371600"/>
          <a:ext cx="10972799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83402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</TotalTime>
  <Words>484</Words>
  <Application>Microsoft Office PowerPoint</Application>
  <PresentationFormat>Panorámica</PresentationFormat>
  <Paragraphs>52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Calibri</vt:lpstr>
      <vt:lpstr>Calibri Light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Monitoreo Agua Subterránea</dc:title>
  <dc:creator>Constanza Gonzalez Bravo</dc:creator>
  <cp:lastModifiedBy>Alejandra Alfaro</cp:lastModifiedBy>
  <cp:revision>32</cp:revision>
  <dcterms:created xsi:type="dcterms:W3CDTF">2020-10-13T19:09:47Z</dcterms:created>
  <dcterms:modified xsi:type="dcterms:W3CDTF">2025-10-13T16:04:06Z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2020-05-26T00:00:00Z</vt:filetime>
  </property>
  <property fmtid="{D5CDD505-2E9C-101B-9397-08002B2CF9AE}" pid="3" name="Creator">
    <vt:lpwstr>Microsoft® PowerPoint® para Office 365</vt:lpwstr>
  </property>
  <property fmtid="{D5CDD505-2E9C-101B-9397-08002B2CF9AE}" pid="4" name="LastSaved">
    <vt:filetime>2020-10-13T00:00:00Z</vt:filetime>
  </property>
</Properties>
</file>